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4"/>
  </p:notesMasterIdLst>
  <p:sldIdLst>
    <p:sldId id="256" r:id="rId3"/>
    <p:sldId id="260" r:id="rId4"/>
    <p:sldId id="290" r:id="rId5"/>
    <p:sldId id="291" r:id="rId6"/>
    <p:sldId id="265" r:id="rId7"/>
    <p:sldId id="270" r:id="rId8"/>
    <p:sldId id="271" r:id="rId9"/>
    <p:sldId id="272" r:id="rId10"/>
    <p:sldId id="275" r:id="rId11"/>
    <p:sldId id="276" r:id="rId12"/>
    <p:sldId id="268" r:id="rId13"/>
    <p:sldId id="273" r:id="rId14"/>
    <p:sldId id="283" r:id="rId15"/>
    <p:sldId id="284" r:id="rId16"/>
    <p:sldId id="292" r:id="rId17"/>
    <p:sldId id="282" r:id="rId18"/>
    <p:sldId id="274" r:id="rId19"/>
    <p:sldId id="277" r:id="rId20"/>
    <p:sldId id="286" r:id="rId21"/>
    <p:sldId id="289"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4" autoAdjust="0"/>
    <p:restoredTop sz="94660"/>
  </p:normalViewPr>
  <p:slideViewPr>
    <p:cSldViewPr snapToGrid="0">
      <p:cViewPr varScale="1">
        <p:scale>
          <a:sx n="83" d="100"/>
          <a:sy n="83" d="100"/>
        </p:scale>
        <p:origin x="126"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44CC44-7653-4C3B-A3DA-863AE2073E23}" type="datetimeFigureOut">
              <a:rPr lang="en-SG" smtClean="0"/>
              <a:t>14/11/2020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2A3A5-0C67-40E4-800F-5BAA9E1E6ADE}" type="slidenum">
              <a:rPr lang="en-SG" smtClean="0"/>
              <a:t>‹#›</a:t>
            </a:fld>
            <a:endParaRPr lang="en-SG"/>
          </a:p>
        </p:txBody>
      </p:sp>
    </p:spTree>
    <p:extLst>
      <p:ext uri="{BB962C8B-B14F-4D97-AF65-F5344CB8AC3E}">
        <p14:creationId xmlns:p14="http://schemas.microsoft.com/office/powerpoint/2010/main" val="1749328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1C4B3DD-2BA4-4241-8056-D0420CE4178C}" type="datetimeFigureOut">
              <a:rPr lang="en-SG" smtClean="0"/>
              <a:t>14/11/2020</a:t>
            </a:fld>
            <a:endParaRPr lang="en-SG"/>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SG"/>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C28665FC-853C-4A77-AE7C-A66AE6F85B04}" type="slidenum">
              <a:rPr lang="en-SG" smtClean="0"/>
              <a:t>‹#›</a:t>
            </a:fld>
            <a:endParaRPr lang="en-SG"/>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8166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C4B3DD-2BA4-4241-8056-D0420CE4178C}" type="datetimeFigureOut">
              <a:rPr lang="en-SG" smtClean="0"/>
              <a:t>14/11/2020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28665FC-853C-4A77-AE7C-A66AE6F85B04}" type="slidenum">
              <a:rPr lang="en-SG" smtClean="0"/>
              <a:t>‹#›</a:t>
            </a:fld>
            <a:endParaRPr lang="en-SG"/>
          </a:p>
        </p:txBody>
      </p:sp>
    </p:spTree>
    <p:extLst>
      <p:ext uri="{BB962C8B-B14F-4D97-AF65-F5344CB8AC3E}">
        <p14:creationId xmlns:p14="http://schemas.microsoft.com/office/powerpoint/2010/main" val="99481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C4B3DD-2BA4-4241-8056-D0420CE4178C}" type="datetimeFigureOut">
              <a:rPr lang="en-SG" smtClean="0"/>
              <a:t>14/11/2020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28665FC-853C-4A77-AE7C-A66AE6F85B04}" type="slidenum">
              <a:rPr lang="en-SG" smtClean="0"/>
              <a:t>‹#›</a:t>
            </a:fld>
            <a:endParaRPr lang="en-SG"/>
          </a:p>
        </p:txBody>
      </p:sp>
    </p:spTree>
    <p:extLst>
      <p:ext uri="{BB962C8B-B14F-4D97-AF65-F5344CB8AC3E}">
        <p14:creationId xmlns:p14="http://schemas.microsoft.com/office/powerpoint/2010/main" val="3716987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5"/>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6067600" y="-664800"/>
            <a:ext cx="56800" cy="11274400"/>
          </a:xfrm>
          <a:prstGeom prst="rect">
            <a:avLst/>
          </a:prstGeom>
          <a:solidFill>
            <a:schemeClr val="dk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7" name="Google Shape;17;p3"/>
          <p:cNvSpPr txBox="1">
            <a:spLocks noGrp="1"/>
          </p:cNvSpPr>
          <p:nvPr>
            <p:ph type="title"/>
          </p:nvPr>
        </p:nvSpPr>
        <p:spPr>
          <a:xfrm>
            <a:off x="459000" y="1871800"/>
            <a:ext cx="11274000" cy="28624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Font typeface="Playfair Display"/>
              <a:buNone/>
              <a:defRPr sz="64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64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64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64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64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64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64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64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64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352881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418002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3" name="Google Shape;33;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4" name="Google Shape;34;p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457839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1311427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C4B3DD-2BA4-4241-8056-D0420CE4178C}" type="datetimeFigureOut">
              <a:rPr lang="en-SG" smtClean="0"/>
              <a:t>14/11/2020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28665FC-853C-4A77-AE7C-A66AE6F85B04}" type="slidenum">
              <a:rPr lang="en-SG" smtClean="0"/>
              <a:t>‹#›</a:t>
            </a:fld>
            <a:endParaRPr lang="en-SG"/>
          </a:p>
        </p:txBody>
      </p:sp>
    </p:spTree>
    <p:extLst>
      <p:ext uri="{BB962C8B-B14F-4D97-AF65-F5344CB8AC3E}">
        <p14:creationId xmlns:p14="http://schemas.microsoft.com/office/powerpoint/2010/main" val="551314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1C4B3DD-2BA4-4241-8056-D0420CE4178C}" type="datetimeFigureOut">
              <a:rPr lang="en-SG" smtClean="0"/>
              <a:t>14/11/2020</a:t>
            </a:fld>
            <a:endParaRPr lang="en-SG"/>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SG"/>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C28665FC-853C-4A77-AE7C-A66AE6F85B04}" type="slidenum">
              <a:rPr lang="en-SG" smtClean="0"/>
              <a:t>‹#›</a:t>
            </a:fld>
            <a:endParaRPr lang="en-SG"/>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1829391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C4B3DD-2BA4-4241-8056-D0420CE4178C}" type="datetimeFigureOut">
              <a:rPr lang="en-SG" smtClean="0"/>
              <a:t>14/11/2020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28665FC-853C-4A77-AE7C-A66AE6F85B04}" type="slidenum">
              <a:rPr lang="en-SG" smtClean="0"/>
              <a:t>‹#›</a:t>
            </a:fld>
            <a:endParaRPr lang="en-SG"/>
          </a:p>
        </p:txBody>
      </p:sp>
    </p:spTree>
    <p:extLst>
      <p:ext uri="{BB962C8B-B14F-4D97-AF65-F5344CB8AC3E}">
        <p14:creationId xmlns:p14="http://schemas.microsoft.com/office/powerpoint/2010/main" val="141608036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C4B3DD-2BA4-4241-8056-D0420CE4178C}" type="datetimeFigureOut">
              <a:rPr lang="en-SG" smtClean="0"/>
              <a:t>14/11/2020</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C28665FC-853C-4A77-AE7C-A66AE6F85B04}" type="slidenum">
              <a:rPr lang="en-SG" smtClean="0"/>
              <a:t>‹#›</a:t>
            </a:fld>
            <a:endParaRPr lang="en-SG"/>
          </a:p>
        </p:txBody>
      </p:sp>
    </p:spTree>
    <p:extLst>
      <p:ext uri="{BB962C8B-B14F-4D97-AF65-F5344CB8AC3E}">
        <p14:creationId xmlns:p14="http://schemas.microsoft.com/office/powerpoint/2010/main" val="341073445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1C4B3DD-2BA4-4241-8056-D0420CE4178C}" type="datetimeFigureOut">
              <a:rPr lang="en-SG" smtClean="0"/>
              <a:t>14/11/2020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C28665FC-853C-4A77-AE7C-A66AE6F85B04}" type="slidenum">
              <a:rPr lang="en-SG" smtClean="0"/>
              <a:t>‹#›</a:t>
            </a:fld>
            <a:endParaRPr lang="en-SG"/>
          </a:p>
        </p:txBody>
      </p:sp>
    </p:spTree>
    <p:extLst>
      <p:ext uri="{BB962C8B-B14F-4D97-AF65-F5344CB8AC3E}">
        <p14:creationId xmlns:p14="http://schemas.microsoft.com/office/powerpoint/2010/main" val="4105621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C4B3DD-2BA4-4241-8056-D0420CE4178C}" type="datetimeFigureOut">
              <a:rPr lang="en-SG" smtClean="0"/>
              <a:t>14/11/2020</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C28665FC-853C-4A77-AE7C-A66AE6F85B04}" type="slidenum">
              <a:rPr lang="en-SG" smtClean="0"/>
              <a:t>‹#›</a:t>
            </a:fld>
            <a:endParaRPr lang="en-SG"/>
          </a:p>
        </p:txBody>
      </p:sp>
    </p:spTree>
    <p:extLst>
      <p:ext uri="{BB962C8B-B14F-4D97-AF65-F5344CB8AC3E}">
        <p14:creationId xmlns:p14="http://schemas.microsoft.com/office/powerpoint/2010/main" val="2306149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41C4B3DD-2BA4-4241-8056-D0420CE4178C}" type="datetimeFigureOut">
              <a:rPr lang="en-SG" smtClean="0"/>
              <a:t>14/11/2020</a:t>
            </a:fld>
            <a:endParaRPr lang="en-SG"/>
          </a:p>
        </p:txBody>
      </p:sp>
      <p:sp>
        <p:nvSpPr>
          <p:cNvPr id="6" name="Footer Placeholder 5"/>
          <p:cNvSpPr>
            <a:spLocks noGrp="1"/>
          </p:cNvSpPr>
          <p:nvPr>
            <p:ph type="ftr" sz="quarter" idx="11"/>
          </p:nvPr>
        </p:nvSpPr>
        <p:spPr>
          <a:xfrm>
            <a:off x="2103620" y="6375679"/>
            <a:ext cx="3482179" cy="345796"/>
          </a:xfrm>
        </p:spPr>
        <p:txBody>
          <a:bodyPr/>
          <a:lstStyle/>
          <a:p>
            <a:endParaRPr lang="en-SG"/>
          </a:p>
        </p:txBody>
      </p:sp>
      <p:sp>
        <p:nvSpPr>
          <p:cNvPr id="7" name="Slide Number Placeholder 6"/>
          <p:cNvSpPr>
            <a:spLocks noGrp="1"/>
          </p:cNvSpPr>
          <p:nvPr>
            <p:ph type="sldNum" sz="quarter" idx="12"/>
          </p:nvPr>
        </p:nvSpPr>
        <p:spPr>
          <a:xfrm>
            <a:off x="5691014" y="6375679"/>
            <a:ext cx="1232456" cy="345796"/>
          </a:xfrm>
        </p:spPr>
        <p:txBody>
          <a:bodyPr/>
          <a:lstStyle/>
          <a:p>
            <a:fld id="{C28665FC-853C-4A77-AE7C-A66AE6F85B04}" type="slidenum">
              <a:rPr lang="en-SG" smtClean="0"/>
              <a:t>‹#›</a:t>
            </a:fld>
            <a:endParaRPr lang="en-SG"/>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321596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41C4B3DD-2BA4-4241-8056-D0420CE4178C}" type="datetimeFigureOut">
              <a:rPr lang="en-SG" smtClean="0"/>
              <a:t>14/11/2020</a:t>
            </a:fld>
            <a:endParaRPr lang="en-SG"/>
          </a:p>
        </p:txBody>
      </p:sp>
      <p:sp>
        <p:nvSpPr>
          <p:cNvPr id="6" name="Footer Placeholder 5"/>
          <p:cNvSpPr>
            <a:spLocks noGrp="1"/>
          </p:cNvSpPr>
          <p:nvPr>
            <p:ph type="ftr" sz="quarter" idx="11"/>
          </p:nvPr>
        </p:nvSpPr>
        <p:spPr>
          <a:xfrm>
            <a:off x="2103621" y="6375679"/>
            <a:ext cx="3482178" cy="345796"/>
          </a:xfrm>
        </p:spPr>
        <p:txBody>
          <a:bodyPr/>
          <a:lstStyle/>
          <a:p>
            <a:endParaRPr lang="en-SG"/>
          </a:p>
        </p:txBody>
      </p:sp>
      <p:sp>
        <p:nvSpPr>
          <p:cNvPr id="7" name="Slide Number Placeholder 6"/>
          <p:cNvSpPr>
            <a:spLocks noGrp="1"/>
          </p:cNvSpPr>
          <p:nvPr>
            <p:ph type="sldNum" sz="quarter" idx="12"/>
          </p:nvPr>
        </p:nvSpPr>
        <p:spPr>
          <a:xfrm>
            <a:off x="5687568" y="6375679"/>
            <a:ext cx="1234440" cy="345796"/>
          </a:xfrm>
        </p:spPr>
        <p:txBody>
          <a:bodyPr/>
          <a:lstStyle/>
          <a:p>
            <a:fld id="{C28665FC-853C-4A77-AE7C-A66AE6F85B04}" type="slidenum">
              <a:rPr lang="en-SG" smtClean="0"/>
              <a:t>‹#›</a:t>
            </a:fld>
            <a:endParaRPr lang="en-SG"/>
          </a:p>
        </p:txBody>
      </p:sp>
    </p:spTree>
    <p:extLst>
      <p:ext uri="{BB962C8B-B14F-4D97-AF65-F5344CB8AC3E}">
        <p14:creationId xmlns:p14="http://schemas.microsoft.com/office/powerpoint/2010/main" val="999288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1C4B3DD-2BA4-4241-8056-D0420CE4178C}" type="datetimeFigureOut">
              <a:rPr lang="en-SG" smtClean="0"/>
              <a:t>14/11/2020</a:t>
            </a:fld>
            <a:endParaRPr lang="en-SG"/>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SG"/>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28665FC-853C-4A77-AE7C-A66AE6F85B04}" type="slidenum">
              <a:rPr lang="en-SG" smtClean="0"/>
              <a:t>‹#›</a:t>
            </a:fld>
            <a:endParaRPr lang="en-SG"/>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28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415600" y="1645433"/>
            <a:ext cx="11360800" cy="444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Playfair Display"/>
                <a:ea typeface="Playfair Display"/>
                <a:cs typeface="Playfair Display"/>
                <a:sym typeface="Playfair Display"/>
              </a:defRPr>
            </a:lvl1pPr>
            <a:lvl2pPr lvl="1" algn="r">
              <a:buNone/>
              <a:defRPr sz="1333">
                <a:solidFill>
                  <a:schemeClr val="dk2"/>
                </a:solidFill>
                <a:latin typeface="Playfair Display"/>
                <a:ea typeface="Playfair Display"/>
                <a:cs typeface="Playfair Display"/>
                <a:sym typeface="Playfair Display"/>
              </a:defRPr>
            </a:lvl2pPr>
            <a:lvl3pPr lvl="2" algn="r">
              <a:buNone/>
              <a:defRPr sz="1333">
                <a:solidFill>
                  <a:schemeClr val="dk2"/>
                </a:solidFill>
                <a:latin typeface="Playfair Display"/>
                <a:ea typeface="Playfair Display"/>
                <a:cs typeface="Playfair Display"/>
                <a:sym typeface="Playfair Display"/>
              </a:defRPr>
            </a:lvl3pPr>
            <a:lvl4pPr lvl="3" algn="r">
              <a:buNone/>
              <a:defRPr sz="1333">
                <a:solidFill>
                  <a:schemeClr val="dk2"/>
                </a:solidFill>
                <a:latin typeface="Playfair Display"/>
                <a:ea typeface="Playfair Display"/>
                <a:cs typeface="Playfair Display"/>
                <a:sym typeface="Playfair Display"/>
              </a:defRPr>
            </a:lvl4pPr>
            <a:lvl5pPr lvl="4" algn="r">
              <a:buNone/>
              <a:defRPr sz="1333">
                <a:solidFill>
                  <a:schemeClr val="dk2"/>
                </a:solidFill>
                <a:latin typeface="Playfair Display"/>
                <a:ea typeface="Playfair Display"/>
                <a:cs typeface="Playfair Display"/>
                <a:sym typeface="Playfair Display"/>
              </a:defRPr>
            </a:lvl5pPr>
            <a:lvl6pPr lvl="5" algn="r">
              <a:buNone/>
              <a:defRPr sz="1333">
                <a:solidFill>
                  <a:schemeClr val="dk2"/>
                </a:solidFill>
                <a:latin typeface="Playfair Display"/>
                <a:ea typeface="Playfair Display"/>
                <a:cs typeface="Playfair Display"/>
                <a:sym typeface="Playfair Display"/>
              </a:defRPr>
            </a:lvl6pPr>
            <a:lvl7pPr lvl="6" algn="r">
              <a:buNone/>
              <a:defRPr sz="1333">
                <a:solidFill>
                  <a:schemeClr val="dk2"/>
                </a:solidFill>
                <a:latin typeface="Playfair Display"/>
                <a:ea typeface="Playfair Display"/>
                <a:cs typeface="Playfair Display"/>
                <a:sym typeface="Playfair Display"/>
              </a:defRPr>
            </a:lvl7pPr>
            <a:lvl8pPr lvl="7" algn="r">
              <a:buNone/>
              <a:defRPr sz="1333">
                <a:solidFill>
                  <a:schemeClr val="dk2"/>
                </a:solidFill>
                <a:latin typeface="Playfair Display"/>
                <a:ea typeface="Playfair Display"/>
                <a:cs typeface="Playfair Display"/>
                <a:sym typeface="Playfair Display"/>
              </a:defRPr>
            </a:lvl8pPr>
            <a:lvl9pPr lvl="8" algn="r">
              <a:buNone/>
              <a:defRPr sz="1333">
                <a:solidFill>
                  <a:schemeClr val="dk2"/>
                </a:solidFill>
                <a:latin typeface="Playfair Display"/>
                <a:ea typeface="Playfair Display"/>
                <a:cs typeface="Playfair Display"/>
                <a:sym typeface="Playfair Display"/>
              </a:defRPr>
            </a:lvl9pPr>
          </a:lstStyle>
          <a:p>
            <a:pPr>
              <a:buClr>
                <a:srgbClr val="000000"/>
              </a:buClr>
              <a:buFont typeface="Arial"/>
              <a:buNone/>
            </a:pPr>
            <a:fld id="{00000000-1234-1234-1234-123412341234}" type="slidenum">
              <a:rPr lang="en" kern="0">
                <a:solidFill>
                  <a:srgbClr val="000000"/>
                </a:solidFill>
              </a:rPr>
              <a:pPr>
                <a:buClr>
                  <a:srgbClr val="000000"/>
                </a:buClr>
                <a:buFont typeface="Arial"/>
                <a:buNone/>
              </a:pPr>
              <a:t>‹#›</a:t>
            </a:fld>
            <a:endParaRPr kern="0">
              <a:solidFill>
                <a:srgbClr val="000000"/>
              </a:solidFill>
            </a:endParaRPr>
          </a:p>
        </p:txBody>
      </p:sp>
    </p:spTree>
    <p:extLst>
      <p:ext uri="{BB962C8B-B14F-4D97-AF65-F5344CB8AC3E}">
        <p14:creationId xmlns:p14="http://schemas.microsoft.com/office/powerpoint/2010/main" val="513264795"/>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iblehub.com/numbers/20-2.htm" TargetMode="External"/><Relationship Id="rId2" Type="http://schemas.openxmlformats.org/officeDocument/2006/relationships/hyperlink" Target="https://biblehub.com/numbers/20-1.htm"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biblehub.com/numbers/20-2.htm" TargetMode="External"/><Relationship Id="rId7" Type="http://schemas.openxmlformats.org/officeDocument/2006/relationships/image" Target="../media/image17.png"/><Relationship Id="rId2" Type="http://schemas.openxmlformats.org/officeDocument/2006/relationships/hyperlink" Target="https://biblehub.com/numbers/20-1.htm" TargetMode="External"/><Relationship Id="rId1" Type="http://schemas.openxmlformats.org/officeDocument/2006/relationships/slideLayout" Target="../slideLayouts/slideLayout2.xml"/><Relationship Id="rId6" Type="http://schemas.openxmlformats.org/officeDocument/2006/relationships/hyperlink" Target="https://biblehub.com/numbers/20-5.htm" TargetMode="External"/><Relationship Id="rId5" Type="http://schemas.openxmlformats.org/officeDocument/2006/relationships/hyperlink" Target="https://biblehub.com/numbers/20-4.htm" TargetMode="External"/><Relationship Id="rId4" Type="http://schemas.openxmlformats.org/officeDocument/2006/relationships/hyperlink" Target="https://biblehub.com/numbers/20-3.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biblehub.com/numbers/20-7.htm" TargetMode="External"/><Relationship Id="rId2" Type="http://schemas.openxmlformats.org/officeDocument/2006/relationships/hyperlink" Target="https://biblehub.com/numbers/20-6.htm" TargetMode="External"/><Relationship Id="rId1" Type="http://schemas.openxmlformats.org/officeDocument/2006/relationships/slideLayout" Target="../slideLayouts/slideLayout2.xml"/><Relationship Id="rId4" Type="http://schemas.openxmlformats.org/officeDocument/2006/relationships/hyperlink" Target="https://biblehub.com/numbers/20-8.ht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iblehub.com/numbers/20-7.htm" TargetMode="External"/><Relationship Id="rId2" Type="http://schemas.openxmlformats.org/officeDocument/2006/relationships/hyperlink" Target="https://biblehub.com/numbers/20-6.htm" TargetMode="External"/><Relationship Id="rId1" Type="http://schemas.openxmlformats.org/officeDocument/2006/relationships/slideLayout" Target="../slideLayouts/slideLayout2.xml"/><Relationship Id="rId4" Type="http://schemas.openxmlformats.org/officeDocument/2006/relationships/hyperlink" Target="https://biblehub.com/numbers/20-8.ht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biblehub.com/numbers/20-9.htm"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biblehub.com/numbers/20-11.htm" TargetMode="External"/><Relationship Id="rId4" Type="http://schemas.openxmlformats.org/officeDocument/2006/relationships/hyperlink" Target="https://biblehub.com/numbers/20-10.ht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biblehub.com/numbers/20-13.htm" TargetMode="External"/><Relationship Id="rId2" Type="http://schemas.openxmlformats.org/officeDocument/2006/relationships/hyperlink" Target="https://biblehub.com/numbers/20-12.ht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15v9iworA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smtClean="0"/>
              <a:t>Moses messes up</a:t>
            </a:r>
            <a:endParaRPr lang="en-SG" dirty="0"/>
          </a:p>
        </p:txBody>
      </p:sp>
      <p:sp>
        <p:nvSpPr>
          <p:cNvPr id="3" name="Subtitle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7156648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smtClean="0"/>
              <a:t>40 years later, the children have grown up…</a:t>
            </a:r>
            <a:endParaRPr lang="en-SG" dirty="0"/>
          </a:p>
        </p:txBody>
      </p:sp>
      <p:sp>
        <p:nvSpPr>
          <p:cNvPr id="5" name="Content Placeholder 4"/>
          <p:cNvSpPr>
            <a:spLocks noGrp="1"/>
          </p:cNvSpPr>
          <p:nvPr>
            <p:ph idx="1"/>
          </p:nvPr>
        </p:nvSpPr>
        <p:spPr>
          <a:xfrm>
            <a:off x="1251678" y="1874517"/>
            <a:ext cx="7195636" cy="3593591"/>
          </a:xfrm>
        </p:spPr>
        <p:txBody>
          <a:bodyPr>
            <a:noAutofit/>
          </a:bodyPr>
          <a:lstStyle/>
          <a:p>
            <a:r>
              <a:rPr lang="en-SG" sz="1800" b="1" dirty="0" smtClean="0">
                <a:hlinkClick r:id="rId2"/>
              </a:rPr>
              <a:t>NUMBERS 20</a:t>
            </a:r>
            <a:br>
              <a:rPr lang="en-SG" sz="1800" b="1" dirty="0" smtClean="0">
                <a:hlinkClick r:id="rId2"/>
              </a:rPr>
            </a:br>
            <a:r>
              <a:rPr lang="en-SG" sz="1800" b="1" dirty="0" smtClean="0">
                <a:hlinkClick r:id="rId2"/>
              </a:rPr>
              <a:t>1</a:t>
            </a:r>
            <a:r>
              <a:rPr lang="en-SG" sz="1800" dirty="0" smtClean="0"/>
              <a:t>In </a:t>
            </a:r>
            <a:r>
              <a:rPr lang="en-SG" sz="1800" dirty="0"/>
              <a:t>the first month, the whole congregation of Israel entered the </a:t>
            </a:r>
            <a:r>
              <a:rPr lang="en-SG" sz="1800" b="1" dirty="0">
                <a:solidFill>
                  <a:srgbClr val="FF0000"/>
                </a:solidFill>
              </a:rPr>
              <a:t>Wilderness of Zin and stayed in Kadesh</a:t>
            </a:r>
            <a:r>
              <a:rPr lang="en-SG" sz="1800" dirty="0"/>
              <a:t>. There Miriam died and was buried</a:t>
            </a:r>
            <a:r>
              <a:rPr lang="en-SG" sz="1800" dirty="0" smtClean="0"/>
              <a:t>.</a:t>
            </a:r>
          </a:p>
          <a:p>
            <a:endParaRPr lang="en-SG" sz="1800" dirty="0" smtClean="0"/>
          </a:p>
          <a:p>
            <a:r>
              <a:rPr lang="en-SG" sz="1800" b="1" dirty="0" smtClean="0">
                <a:hlinkClick r:id="rId3"/>
              </a:rPr>
              <a:t>2</a:t>
            </a:r>
            <a:r>
              <a:rPr lang="en-SG" sz="1800" dirty="0" smtClean="0"/>
              <a:t>Now </a:t>
            </a:r>
            <a:r>
              <a:rPr lang="en-SG" sz="1800" dirty="0"/>
              <a:t>there was no water for the congregation, </a:t>
            </a:r>
          </a:p>
          <a:p>
            <a:r>
              <a:rPr lang="en-SG" sz="1800" dirty="0" smtClean="0"/>
              <a:t/>
            </a:r>
            <a:br>
              <a:rPr lang="en-SG" sz="1800" dirty="0" smtClean="0"/>
            </a:br>
            <a:r>
              <a:rPr lang="en-SG" sz="1800" dirty="0" smtClean="0"/>
              <a:t/>
            </a:r>
            <a:br>
              <a:rPr lang="en-SG" sz="1800" dirty="0" smtClean="0"/>
            </a:br>
            <a:r>
              <a:rPr lang="en-SG" sz="1800" dirty="0" smtClean="0"/>
              <a:t/>
            </a:r>
            <a:br>
              <a:rPr lang="en-SG" sz="1800" dirty="0" smtClean="0"/>
            </a:br>
            <a:r>
              <a:rPr lang="en-SG" sz="1800" dirty="0" smtClean="0"/>
              <a:t/>
            </a:r>
            <a:br>
              <a:rPr lang="en-SG" sz="1800" dirty="0" smtClean="0"/>
            </a:br>
            <a:r>
              <a:rPr lang="en-SG" sz="1800" dirty="0" smtClean="0"/>
              <a:t/>
            </a:r>
            <a:br>
              <a:rPr lang="en-SG" sz="1800" dirty="0" smtClean="0"/>
            </a:br>
            <a:endParaRPr lang="en-SG" sz="1800" dirty="0"/>
          </a:p>
        </p:txBody>
      </p:sp>
      <p:sp>
        <p:nvSpPr>
          <p:cNvPr id="6" name="Rectangle 5"/>
          <p:cNvSpPr/>
          <p:nvPr/>
        </p:nvSpPr>
        <p:spPr>
          <a:xfrm>
            <a:off x="2583543" y="5468108"/>
            <a:ext cx="7561943" cy="7440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2400" dirty="0" smtClean="0"/>
              <a:t>Would the Israelites have felt excited?</a:t>
            </a:r>
          </a:p>
          <a:p>
            <a:pPr algn="ctr"/>
            <a:r>
              <a:rPr lang="en-SG" sz="2400" dirty="0" smtClean="0"/>
              <a:t>If you were there, what would you have told Israel to do?</a:t>
            </a:r>
            <a:endParaRPr lang="en-SG" sz="2400" dirty="0"/>
          </a:p>
        </p:txBody>
      </p:sp>
      <p:grpSp>
        <p:nvGrpSpPr>
          <p:cNvPr id="7" name="Group 6"/>
          <p:cNvGrpSpPr/>
          <p:nvPr/>
        </p:nvGrpSpPr>
        <p:grpSpPr>
          <a:xfrm>
            <a:off x="8447314" y="1505709"/>
            <a:ext cx="3197023" cy="3962399"/>
            <a:chOff x="7002642" y="232229"/>
            <a:chExt cx="4602033" cy="6210616"/>
          </a:xfrm>
        </p:grpSpPr>
        <p:pic>
          <p:nvPicPr>
            <p:cNvPr id="8" name="Picture 7"/>
            <p:cNvPicPr>
              <a:picLocks noChangeAspect="1"/>
            </p:cNvPicPr>
            <p:nvPr/>
          </p:nvPicPr>
          <p:blipFill>
            <a:blip r:embed="rId4"/>
            <a:stretch>
              <a:fillRect/>
            </a:stretch>
          </p:blipFill>
          <p:spPr>
            <a:xfrm>
              <a:off x="7002642" y="306802"/>
              <a:ext cx="4602033" cy="6136043"/>
            </a:xfrm>
            <a:prstGeom prst="rect">
              <a:avLst/>
            </a:prstGeom>
          </p:spPr>
        </p:pic>
        <p:sp>
          <p:nvSpPr>
            <p:cNvPr id="9" name="Freeform 8"/>
            <p:cNvSpPr/>
            <p:nvPr/>
          </p:nvSpPr>
          <p:spPr>
            <a:xfrm>
              <a:off x="8200571" y="232229"/>
              <a:ext cx="3396343" cy="3860800"/>
            </a:xfrm>
            <a:custGeom>
              <a:avLst/>
              <a:gdLst>
                <a:gd name="connsiteX0" fmla="*/ 1582058 w 3396343"/>
                <a:gd name="connsiteY0" fmla="*/ 362857 h 3860800"/>
                <a:gd name="connsiteX1" fmla="*/ 972458 w 3396343"/>
                <a:gd name="connsiteY1" fmla="*/ 1683657 h 3860800"/>
                <a:gd name="connsiteX2" fmla="*/ 0 w 3396343"/>
                <a:gd name="connsiteY2" fmla="*/ 2612571 h 3860800"/>
                <a:gd name="connsiteX3" fmla="*/ 1161143 w 3396343"/>
                <a:gd name="connsiteY3" fmla="*/ 3860800 h 3860800"/>
                <a:gd name="connsiteX4" fmla="*/ 2525486 w 3396343"/>
                <a:gd name="connsiteY4" fmla="*/ 3251200 h 3860800"/>
                <a:gd name="connsiteX5" fmla="*/ 2641600 w 3396343"/>
                <a:gd name="connsiteY5" fmla="*/ 2278742 h 3860800"/>
                <a:gd name="connsiteX6" fmla="*/ 2902858 w 3396343"/>
                <a:gd name="connsiteY6" fmla="*/ 2017485 h 3860800"/>
                <a:gd name="connsiteX7" fmla="*/ 3381829 w 3396343"/>
                <a:gd name="connsiteY7" fmla="*/ 2061028 h 3860800"/>
                <a:gd name="connsiteX8" fmla="*/ 3396343 w 3396343"/>
                <a:gd name="connsiteY8" fmla="*/ 0 h 3860800"/>
                <a:gd name="connsiteX9" fmla="*/ 1741715 w 3396343"/>
                <a:gd name="connsiteY9" fmla="*/ 87085 h 3860800"/>
                <a:gd name="connsiteX10" fmla="*/ 1393372 w 3396343"/>
                <a:gd name="connsiteY10" fmla="*/ 333828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6343" h="3860800">
                  <a:moveTo>
                    <a:pt x="1582058" y="362857"/>
                  </a:moveTo>
                  <a:lnTo>
                    <a:pt x="972458" y="1683657"/>
                  </a:lnTo>
                  <a:lnTo>
                    <a:pt x="0" y="2612571"/>
                  </a:lnTo>
                  <a:lnTo>
                    <a:pt x="1161143" y="3860800"/>
                  </a:lnTo>
                  <a:lnTo>
                    <a:pt x="2525486" y="3251200"/>
                  </a:lnTo>
                  <a:lnTo>
                    <a:pt x="2641600" y="2278742"/>
                  </a:lnTo>
                  <a:lnTo>
                    <a:pt x="2902858" y="2017485"/>
                  </a:lnTo>
                  <a:lnTo>
                    <a:pt x="3381829" y="2061028"/>
                  </a:lnTo>
                  <a:lnTo>
                    <a:pt x="3396343" y="0"/>
                  </a:lnTo>
                  <a:lnTo>
                    <a:pt x="1741715" y="87085"/>
                  </a:lnTo>
                  <a:lnTo>
                    <a:pt x="1393372" y="333828"/>
                  </a:lnTo>
                </a:path>
              </a:pathLst>
            </a:custGeom>
            <a:solidFill>
              <a:srgbClr val="FF0000">
                <a:alpha val="21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27369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smtClean="0"/>
              <a:t>Israel rebels (again?!?!)</a:t>
            </a:r>
            <a:endParaRPr lang="en-SG" dirty="0"/>
          </a:p>
        </p:txBody>
      </p:sp>
      <p:sp>
        <p:nvSpPr>
          <p:cNvPr id="5" name="Content Placeholder 4"/>
          <p:cNvSpPr>
            <a:spLocks noGrp="1"/>
          </p:cNvSpPr>
          <p:nvPr>
            <p:ph idx="1"/>
          </p:nvPr>
        </p:nvSpPr>
        <p:spPr>
          <a:xfrm>
            <a:off x="1251678" y="1874517"/>
            <a:ext cx="7195636" cy="3593591"/>
          </a:xfrm>
        </p:spPr>
        <p:txBody>
          <a:bodyPr>
            <a:noAutofit/>
          </a:bodyPr>
          <a:lstStyle/>
          <a:p>
            <a:r>
              <a:rPr lang="en-SG" sz="1800" b="1" dirty="0" smtClean="0">
                <a:hlinkClick r:id="rId2"/>
              </a:rPr>
              <a:t>NUMBERS 20</a:t>
            </a:r>
            <a:br>
              <a:rPr lang="en-SG" sz="1800" b="1" dirty="0" smtClean="0">
                <a:hlinkClick r:id="rId2"/>
              </a:rPr>
            </a:br>
            <a:r>
              <a:rPr lang="en-SG" sz="1800" b="1" dirty="0" smtClean="0">
                <a:hlinkClick r:id="rId2"/>
              </a:rPr>
              <a:t>1</a:t>
            </a:r>
            <a:r>
              <a:rPr lang="en-SG" sz="1800" dirty="0" smtClean="0"/>
              <a:t>In </a:t>
            </a:r>
            <a:r>
              <a:rPr lang="en-SG" sz="1800" dirty="0"/>
              <a:t>the first month, the whole congregation of Israel entered the </a:t>
            </a:r>
            <a:r>
              <a:rPr lang="en-SG" sz="1800" b="1" dirty="0">
                <a:solidFill>
                  <a:srgbClr val="FF0000"/>
                </a:solidFill>
              </a:rPr>
              <a:t>Wilderness of Zin and stayed in Kadesh</a:t>
            </a:r>
            <a:r>
              <a:rPr lang="en-SG" sz="1800" dirty="0"/>
              <a:t>. There Miriam died and was buried</a:t>
            </a:r>
            <a:r>
              <a:rPr lang="en-SG" sz="1800" dirty="0" smtClean="0"/>
              <a:t>.</a:t>
            </a:r>
          </a:p>
          <a:p>
            <a:endParaRPr lang="en-SG" sz="1800" dirty="0" smtClean="0"/>
          </a:p>
          <a:p>
            <a:r>
              <a:rPr lang="en-SG" sz="1800" b="1" dirty="0" smtClean="0">
                <a:hlinkClick r:id="rId3"/>
              </a:rPr>
              <a:t>2</a:t>
            </a:r>
            <a:r>
              <a:rPr lang="en-SG" sz="1800" dirty="0" smtClean="0"/>
              <a:t>Now </a:t>
            </a:r>
            <a:r>
              <a:rPr lang="en-SG" sz="1800" dirty="0"/>
              <a:t>there was no water for the congregation, </a:t>
            </a:r>
          </a:p>
          <a:p>
            <a:r>
              <a:rPr lang="en-SG" sz="1800" dirty="0"/>
              <a:t>so they gathered against Moses and Aaron. </a:t>
            </a:r>
            <a:r>
              <a:rPr lang="en-SG" sz="1800" b="1" dirty="0">
                <a:hlinkClick r:id="rId4"/>
              </a:rPr>
              <a:t>3</a:t>
            </a:r>
            <a:r>
              <a:rPr lang="en-SG" sz="1800" dirty="0"/>
              <a:t>The people </a:t>
            </a:r>
            <a:r>
              <a:rPr lang="en-SG" sz="1800" dirty="0" err="1"/>
              <a:t>quarreled</a:t>
            </a:r>
            <a:r>
              <a:rPr lang="en-SG" sz="1800" dirty="0"/>
              <a:t> with Moses and said, “</a:t>
            </a:r>
            <a:r>
              <a:rPr lang="en-SG" sz="1800" b="1" dirty="0"/>
              <a:t>If only we had perished with our brothers before the LORD</a:t>
            </a:r>
            <a:r>
              <a:rPr lang="en-SG" sz="1800" dirty="0"/>
              <a:t>! </a:t>
            </a:r>
            <a:r>
              <a:rPr lang="en-SG" sz="1800" b="1" dirty="0">
                <a:hlinkClick r:id="rId5"/>
              </a:rPr>
              <a:t>4</a:t>
            </a:r>
            <a:r>
              <a:rPr lang="en-SG" sz="1800" dirty="0"/>
              <a:t>Why have you brought the LORD’s assembly into this wilderness for us and our livestock to die here? </a:t>
            </a:r>
            <a:r>
              <a:rPr lang="en-SG" sz="1800" b="1" dirty="0">
                <a:hlinkClick r:id="rId6"/>
              </a:rPr>
              <a:t>5</a:t>
            </a:r>
            <a:r>
              <a:rPr lang="en-SG" sz="1800" dirty="0"/>
              <a:t>Why have you led us up out of Egypt to bring us to this wretched place? It is not a place of grain, figs, vines, or pomegranates—and there is no water to drink</a:t>
            </a:r>
            <a:r>
              <a:rPr lang="en-SG" sz="1800" dirty="0" smtClean="0"/>
              <a:t>!”</a:t>
            </a:r>
            <a:endParaRPr lang="en-SG" sz="1800" dirty="0"/>
          </a:p>
        </p:txBody>
      </p:sp>
      <p:grpSp>
        <p:nvGrpSpPr>
          <p:cNvPr id="7" name="Group 6"/>
          <p:cNvGrpSpPr/>
          <p:nvPr/>
        </p:nvGrpSpPr>
        <p:grpSpPr>
          <a:xfrm>
            <a:off x="8447314" y="1505709"/>
            <a:ext cx="3197023" cy="3962399"/>
            <a:chOff x="7002642" y="232229"/>
            <a:chExt cx="4602033" cy="6210616"/>
          </a:xfrm>
        </p:grpSpPr>
        <p:pic>
          <p:nvPicPr>
            <p:cNvPr id="8" name="Picture 7"/>
            <p:cNvPicPr>
              <a:picLocks noChangeAspect="1"/>
            </p:cNvPicPr>
            <p:nvPr/>
          </p:nvPicPr>
          <p:blipFill>
            <a:blip r:embed="rId7"/>
            <a:stretch>
              <a:fillRect/>
            </a:stretch>
          </p:blipFill>
          <p:spPr>
            <a:xfrm>
              <a:off x="7002642" y="306802"/>
              <a:ext cx="4602033" cy="6136043"/>
            </a:xfrm>
            <a:prstGeom prst="rect">
              <a:avLst/>
            </a:prstGeom>
          </p:spPr>
        </p:pic>
        <p:sp>
          <p:nvSpPr>
            <p:cNvPr id="9" name="Freeform 8"/>
            <p:cNvSpPr/>
            <p:nvPr/>
          </p:nvSpPr>
          <p:spPr>
            <a:xfrm>
              <a:off x="8200571" y="232229"/>
              <a:ext cx="3396343" cy="3860800"/>
            </a:xfrm>
            <a:custGeom>
              <a:avLst/>
              <a:gdLst>
                <a:gd name="connsiteX0" fmla="*/ 1582058 w 3396343"/>
                <a:gd name="connsiteY0" fmla="*/ 362857 h 3860800"/>
                <a:gd name="connsiteX1" fmla="*/ 972458 w 3396343"/>
                <a:gd name="connsiteY1" fmla="*/ 1683657 h 3860800"/>
                <a:gd name="connsiteX2" fmla="*/ 0 w 3396343"/>
                <a:gd name="connsiteY2" fmla="*/ 2612571 h 3860800"/>
                <a:gd name="connsiteX3" fmla="*/ 1161143 w 3396343"/>
                <a:gd name="connsiteY3" fmla="*/ 3860800 h 3860800"/>
                <a:gd name="connsiteX4" fmla="*/ 2525486 w 3396343"/>
                <a:gd name="connsiteY4" fmla="*/ 3251200 h 3860800"/>
                <a:gd name="connsiteX5" fmla="*/ 2641600 w 3396343"/>
                <a:gd name="connsiteY5" fmla="*/ 2278742 h 3860800"/>
                <a:gd name="connsiteX6" fmla="*/ 2902858 w 3396343"/>
                <a:gd name="connsiteY6" fmla="*/ 2017485 h 3860800"/>
                <a:gd name="connsiteX7" fmla="*/ 3381829 w 3396343"/>
                <a:gd name="connsiteY7" fmla="*/ 2061028 h 3860800"/>
                <a:gd name="connsiteX8" fmla="*/ 3396343 w 3396343"/>
                <a:gd name="connsiteY8" fmla="*/ 0 h 3860800"/>
                <a:gd name="connsiteX9" fmla="*/ 1741715 w 3396343"/>
                <a:gd name="connsiteY9" fmla="*/ 87085 h 3860800"/>
                <a:gd name="connsiteX10" fmla="*/ 1393372 w 3396343"/>
                <a:gd name="connsiteY10" fmla="*/ 333828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6343" h="3860800">
                  <a:moveTo>
                    <a:pt x="1582058" y="362857"/>
                  </a:moveTo>
                  <a:lnTo>
                    <a:pt x="972458" y="1683657"/>
                  </a:lnTo>
                  <a:lnTo>
                    <a:pt x="0" y="2612571"/>
                  </a:lnTo>
                  <a:lnTo>
                    <a:pt x="1161143" y="3860800"/>
                  </a:lnTo>
                  <a:lnTo>
                    <a:pt x="2525486" y="3251200"/>
                  </a:lnTo>
                  <a:lnTo>
                    <a:pt x="2641600" y="2278742"/>
                  </a:lnTo>
                  <a:lnTo>
                    <a:pt x="2902858" y="2017485"/>
                  </a:lnTo>
                  <a:lnTo>
                    <a:pt x="3381829" y="2061028"/>
                  </a:lnTo>
                  <a:lnTo>
                    <a:pt x="3396343" y="0"/>
                  </a:lnTo>
                  <a:lnTo>
                    <a:pt x="1741715" y="87085"/>
                  </a:lnTo>
                  <a:lnTo>
                    <a:pt x="1393372" y="333828"/>
                  </a:lnTo>
                </a:path>
              </a:pathLst>
            </a:custGeom>
            <a:solidFill>
              <a:srgbClr val="FF0000">
                <a:alpha val="21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 name="Rectangle 9"/>
          <p:cNvSpPr/>
          <p:nvPr/>
        </p:nvSpPr>
        <p:spPr>
          <a:xfrm>
            <a:off x="2569029" y="5895004"/>
            <a:ext cx="7561943" cy="7440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SG" sz="2400" dirty="0" smtClean="0"/>
              <a:t>Was this the right thing for them to have done? Why?</a:t>
            </a:r>
            <a:endParaRPr lang="en-SG" sz="2400" dirty="0"/>
          </a:p>
        </p:txBody>
      </p:sp>
    </p:spTree>
    <p:extLst>
      <p:ext uri="{BB962C8B-B14F-4D97-AF65-F5344CB8AC3E}">
        <p14:creationId xmlns:p14="http://schemas.microsoft.com/office/powerpoint/2010/main" val="4128981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How did god respond to Israel’s rebellion?</a:t>
            </a:r>
          </a:p>
        </p:txBody>
      </p:sp>
      <p:sp>
        <p:nvSpPr>
          <p:cNvPr id="3" name="Content Placeholder 2"/>
          <p:cNvSpPr>
            <a:spLocks noGrp="1"/>
          </p:cNvSpPr>
          <p:nvPr>
            <p:ph idx="1"/>
          </p:nvPr>
        </p:nvSpPr>
        <p:spPr/>
        <p:txBody>
          <a:bodyPr>
            <a:normAutofit/>
          </a:bodyPr>
          <a:lstStyle/>
          <a:p>
            <a:r>
              <a:rPr lang="en-SG" b="1" dirty="0">
                <a:hlinkClick r:id="rId2"/>
              </a:rPr>
              <a:t>6</a:t>
            </a:r>
            <a:r>
              <a:rPr lang="en-SG" dirty="0"/>
              <a:t>Then Moses and Aaron went from the presence of the assembly to the entrance to the Tent of Meeting. </a:t>
            </a:r>
            <a:r>
              <a:rPr lang="en-SG" dirty="0" smtClean="0"/>
              <a:t> They </a:t>
            </a:r>
            <a:r>
              <a:rPr lang="en-SG" dirty="0"/>
              <a:t>fell facedown, and the glory of the LORD appeared to them. </a:t>
            </a:r>
            <a:r>
              <a:rPr lang="en-SG" dirty="0" smtClean="0"/>
              <a:t/>
            </a:r>
            <a:br>
              <a:rPr lang="en-SG" dirty="0" smtClean="0"/>
            </a:br>
            <a:r>
              <a:rPr lang="en-SG" b="1" dirty="0" smtClean="0">
                <a:hlinkClick r:id="rId3"/>
              </a:rPr>
              <a:t>7</a:t>
            </a:r>
            <a:r>
              <a:rPr lang="en-SG" dirty="0" smtClean="0"/>
              <a:t>And </a:t>
            </a:r>
            <a:r>
              <a:rPr lang="en-SG" dirty="0"/>
              <a:t>the LORD said to Moses, </a:t>
            </a:r>
            <a:r>
              <a:rPr lang="en-SG" dirty="0" smtClean="0"/>
              <a:t/>
            </a:r>
            <a:br>
              <a:rPr lang="en-SG" dirty="0" smtClean="0"/>
            </a:br>
            <a:r>
              <a:rPr lang="en-SG" b="1" dirty="0" smtClean="0">
                <a:hlinkClick r:id="rId4"/>
              </a:rPr>
              <a:t>8</a:t>
            </a:r>
            <a:r>
              <a:rPr lang="en-SG" dirty="0" smtClean="0"/>
              <a:t>“Take </a:t>
            </a:r>
            <a:r>
              <a:rPr lang="en-SG" dirty="0"/>
              <a:t>the staff and assemble the congregation. You and your brother Aaron are to speak to the rock while they watch, and it will pour out its water. You will bring out water from the rock and provide drink for the congregation and their livestock.”</a:t>
            </a:r>
          </a:p>
          <a:p>
            <a:endParaRPr lang="en-SG" dirty="0"/>
          </a:p>
        </p:txBody>
      </p:sp>
      <p:sp>
        <p:nvSpPr>
          <p:cNvPr id="4" name="Rectangle 3"/>
          <p:cNvSpPr/>
          <p:nvPr/>
        </p:nvSpPr>
        <p:spPr>
          <a:xfrm>
            <a:off x="2569029" y="4762890"/>
            <a:ext cx="7561943" cy="11167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2400" dirty="0" smtClean="0"/>
              <a:t>What did God command Moses to do?</a:t>
            </a:r>
          </a:p>
          <a:p>
            <a:pPr algn="ctr"/>
            <a:r>
              <a:rPr lang="en-SG" sz="2400" dirty="0" smtClean="0"/>
              <a:t>What do you think Moses did?</a:t>
            </a:r>
            <a:endParaRPr lang="en-SG" sz="2400" dirty="0"/>
          </a:p>
        </p:txBody>
      </p:sp>
    </p:spTree>
    <p:extLst>
      <p:ext uri="{BB962C8B-B14F-4D97-AF65-F5344CB8AC3E}">
        <p14:creationId xmlns:p14="http://schemas.microsoft.com/office/powerpoint/2010/main" val="21143134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SG" sz="6000" dirty="0" smtClean="0"/>
              <a:t>Follow the steps GAME</a:t>
            </a:r>
            <a:endParaRPr lang="en-SG" sz="6000"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1250881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smtClean="0"/>
              <a:t>Round 1</a:t>
            </a:r>
            <a:endParaRPr lang="en-SG" dirty="0"/>
          </a:p>
        </p:txBody>
      </p:sp>
      <p:sp>
        <p:nvSpPr>
          <p:cNvPr id="8" name="Rectangle 7"/>
          <p:cNvSpPr/>
          <p:nvPr/>
        </p:nvSpPr>
        <p:spPr>
          <a:xfrm>
            <a:off x="4436962" y="1083921"/>
            <a:ext cx="6096000" cy="369332"/>
          </a:xfrm>
          <a:prstGeom prst="rect">
            <a:avLst/>
          </a:prstGeom>
        </p:spPr>
        <p:txBody>
          <a:bodyPr>
            <a:spAutoFit/>
          </a:bodyPr>
          <a:lstStyle/>
          <a:p>
            <a:endParaRPr lang="en-SG" dirty="0"/>
          </a:p>
        </p:txBody>
      </p:sp>
      <p:sp>
        <p:nvSpPr>
          <p:cNvPr id="9" name="Content Placeholder 8"/>
          <p:cNvSpPr>
            <a:spLocks noGrp="1"/>
          </p:cNvSpPr>
          <p:nvPr>
            <p:ph idx="1"/>
          </p:nvPr>
        </p:nvSpPr>
        <p:spPr>
          <a:xfrm>
            <a:off x="1251678" y="1203767"/>
            <a:ext cx="8123816" cy="4675825"/>
          </a:xfrm>
        </p:spPr>
        <p:txBody>
          <a:bodyPr>
            <a:noAutofit/>
          </a:bodyPr>
          <a:lstStyle/>
          <a:p>
            <a:r>
              <a:rPr lang="en-SG" sz="3200" dirty="0"/>
              <a:t>FORWARD 3</a:t>
            </a:r>
          </a:p>
          <a:p>
            <a:r>
              <a:rPr lang="en-SG" sz="3200" dirty="0"/>
              <a:t>RIGHT 2</a:t>
            </a:r>
          </a:p>
          <a:p>
            <a:r>
              <a:rPr lang="en-SG" sz="3200" dirty="0"/>
              <a:t>BACK -1</a:t>
            </a:r>
          </a:p>
          <a:p>
            <a:r>
              <a:rPr lang="en-SG" sz="3200" dirty="0"/>
              <a:t>RIGHT 2</a:t>
            </a:r>
          </a:p>
          <a:p>
            <a:r>
              <a:rPr lang="en-SG" sz="3200" dirty="0"/>
              <a:t>BACK -3</a:t>
            </a:r>
          </a:p>
          <a:p>
            <a:r>
              <a:rPr lang="en-SG" sz="3200" dirty="0"/>
              <a:t>LEFT -4</a:t>
            </a:r>
          </a:p>
          <a:p>
            <a:r>
              <a:rPr lang="en-SG" sz="3200" dirty="0"/>
              <a:t>FORWARD </a:t>
            </a:r>
            <a:r>
              <a:rPr lang="en-SG" sz="3200" dirty="0" smtClean="0"/>
              <a:t>1</a:t>
            </a:r>
            <a:endParaRPr lang="en-SG" sz="3200" dirty="0"/>
          </a:p>
        </p:txBody>
      </p:sp>
    </p:spTree>
    <p:extLst>
      <p:ext uri="{BB962C8B-B14F-4D97-AF65-F5344CB8AC3E}">
        <p14:creationId xmlns:p14="http://schemas.microsoft.com/office/powerpoint/2010/main" val="254820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set>
                                      <p:cBhvr override="childStyle">
                                        <p:cTn dur="1" fill="hold" display="0" masterRel="nextClick" afterEffect="1"/>
                                        <p:tgtEl>
                                          <p:spTgt spid="9">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set>
                                      <p:cBhvr override="childStyle">
                                        <p:cTn dur="1" fill="hold" display="0" masterRel="nextClick" afterEffect="1"/>
                                        <p:tgtEl>
                                          <p:spTgt spid="9">
                                            <p:txEl>
                                              <p:pRg st="1" end="1"/>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set>
                                      <p:cBhvr override="childStyle">
                                        <p:cTn dur="1" fill="hold" display="0" masterRel="nextClick" afterEffect="1"/>
                                        <p:tgtEl>
                                          <p:spTgt spid="9">
                                            <p:txEl>
                                              <p:pRg st="2" end="2"/>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set>
                                      <p:cBhvr override="childStyle">
                                        <p:cTn dur="1" fill="hold" display="0" masterRel="nextClick" afterEffect="1"/>
                                        <p:tgtEl>
                                          <p:spTgt spid="9">
                                            <p:txEl>
                                              <p:pRg st="3" end="3"/>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set>
                                      <p:cBhvr override="childStyle">
                                        <p:cTn dur="1" fill="hold" display="0" masterRel="nextClick" afterEffect="1"/>
                                        <p:tgtEl>
                                          <p:spTgt spid="9">
                                            <p:txEl>
                                              <p:pRg st="4" end="4"/>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subTnLst>
                                    <p:set>
                                      <p:cBhvr override="childStyle">
                                        <p:cTn dur="1" fill="hold" display="0" masterRel="nextClick" afterEffect="1"/>
                                        <p:tgtEl>
                                          <p:spTgt spid="9">
                                            <p:txEl>
                                              <p:pRg st="5" end="5"/>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subTnLst>
                                    <p:set>
                                      <p:cBhvr override="childStyle">
                                        <p:cTn dur="1" fill="hold" display="0" masterRel="nextClick" afterEffect="1"/>
                                        <p:tgtEl>
                                          <p:spTgt spid="9">
                                            <p:txEl>
                                              <p:pRg st="6" end="6"/>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smtClean="0"/>
              <a:t>Round 2</a:t>
            </a:r>
            <a:endParaRPr lang="en-SG" dirty="0"/>
          </a:p>
        </p:txBody>
      </p:sp>
      <p:sp>
        <p:nvSpPr>
          <p:cNvPr id="8" name="Rectangle 7"/>
          <p:cNvSpPr/>
          <p:nvPr/>
        </p:nvSpPr>
        <p:spPr>
          <a:xfrm>
            <a:off x="4436962" y="1083921"/>
            <a:ext cx="6096000" cy="369332"/>
          </a:xfrm>
          <a:prstGeom prst="rect">
            <a:avLst/>
          </a:prstGeom>
        </p:spPr>
        <p:txBody>
          <a:bodyPr>
            <a:spAutoFit/>
          </a:bodyPr>
          <a:lstStyle/>
          <a:p>
            <a:endParaRPr lang="en-SG" dirty="0"/>
          </a:p>
        </p:txBody>
      </p:sp>
      <p:sp>
        <p:nvSpPr>
          <p:cNvPr id="9" name="Content Placeholder 8"/>
          <p:cNvSpPr>
            <a:spLocks noGrp="1"/>
          </p:cNvSpPr>
          <p:nvPr>
            <p:ph idx="1"/>
          </p:nvPr>
        </p:nvSpPr>
        <p:spPr>
          <a:xfrm>
            <a:off x="1251678" y="1203767"/>
            <a:ext cx="8123816" cy="4675825"/>
          </a:xfrm>
        </p:spPr>
        <p:txBody>
          <a:bodyPr>
            <a:noAutofit/>
          </a:bodyPr>
          <a:lstStyle/>
          <a:p>
            <a:r>
              <a:rPr lang="en-SG" sz="3200" dirty="0"/>
              <a:t>BACK -2</a:t>
            </a:r>
          </a:p>
          <a:p>
            <a:r>
              <a:rPr lang="en-SG" sz="3200" dirty="0"/>
              <a:t>RIGHT 2</a:t>
            </a:r>
          </a:p>
          <a:p>
            <a:r>
              <a:rPr lang="en-SG" sz="3200" dirty="0"/>
              <a:t>BACK -1</a:t>
            </a:r>
          </a:p>
          <a:p>
            <a:r>
              <a:rPr lang="en-SG" sz="3200" dirty="0"/>
              <a:t>RIGHT 1</a:t>
            </a:r>
          </a:p>
          <a:p>
            <a:r>
              <a:rPr lang="en-SG" sz="3200" dirty="0"/>
              <a:t>FORWARD 1</a:t>
            </a:r>
          </a:p>
          <a:p>
            <a:r>
              <a:rPr lang="en-SG" sz="3200" dirty="0"/>
              <a:t>LEFT -3</a:t>
            </a:r>
          </a:p>
          <a:p>
            <a:r>
              <a:rPr lang="en-SG" sz="3200" dirty="0"/>
              <a:t>FORWARD </a:t>
            </a:r>
            <a:r>
              <a:rPr lang="en-SG" sz="3200" dirty="0" smtClean="0"/>
              <a:t>1</a:t>
            </a:r>
            <a:endParaRPr lang="en-SG" sz="3200" dirty="0"/>
          </a:p>
        </p:txBody>
      </p:sp>
    </p:spTree>
    <p:extLst>
      <p:ext uri="{BB962C8B-B14F-4D97-AF65-F5344CB8AC3E}">
        <p14:creationId xmlns:p14="http://schemas.microsoft.com/office/powerpoint/2010/main" val="132268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set>
                                      <p:cBhvr override="childStyle">
                                        <p:cTn dur="1" fill="hold" display="0" masterRel="nextClick" afterEffect="1"/>
                                        <p:tgtEl>
                                          <p:spTgt spid="9">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set>
                                      <p:cBhvr override="childStyle">
                                        <p:cTn dur="1" fill="hold" display="0" masterRel="nextClick" afterEffect="1"/>
                                        <p:tgtEl>
                                          <p:spTgt spid="9">
                                            <p:txEl>
                                              <p:pRg st="1" end="1"/>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set>
                                      <p:cBhvr override="childStyle">
                                        <p:cTn dur="1" fill="hold" display="0" masterRel="nextClick" afterEffect="1"/>
                                        <p:tgtEl>
                                          <p:spTgt spid="9">
                                            <p:txEl>
                                              <p:pRg st="2" end="2"/>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set>
                                      <p:cBhvr override="childStyle">
                                        <p:cTn dur="1" fill="hold" display="0" masterRel="nextClick" afterEffect="1"/>
                                        <p:tgtEl>
                                          <p:spTgt spid="9">
                                            <p:txEl>
                                              <p:pRg st="3" end="3"/>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set>
                                      <p:cBhvr override="childStyle">
                                        <p:cTn dur="1" fill="hold" display="0" masterRel="nextClick" afterEffect="1"/>
                                        <p:tgtEl>
                                          <p:spTgt spid="9">
                                            <p:txEl>
                                              <p:pRg st="4" end="4"/>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subTnLst>
                                    <p:set>
                                      <p:cBhvr override="childStyle">
                                        <p:cTn dur="1" fill="hold" display="0" masterRel="nextClick" afterEffect="1"/>
                                        <p:tgtEl>
                                          <p:spTgt spid="9">
                                            <p:txEl>
                                              <p:pRg st="5" end="5"/>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subTnLst>
                                    <p:set>
                                      <p:cBhvr override="childStyle">
                                        <p:cTn dur="1" fill="hold" display="0" masterRel="nextClick" afterEffect="1"/>
                                        <p:tgtEl>
                                          <p:spTgt spid="9">
                                            <p:txEl>
                                              <p:pRg st="6" end="6"/>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How did god respond to Israel’s rebellion?</a:t>
            </a:r>
            <a:endParaRPr lang="en-SG" dirty="0"/>
          </a:p>
        </p:txBody>
      </p:sp>
      <p:sp>
        <p:nvSpPr>
          <p:cNvPr id="3" name="Content Placeholder 2"/>
          <p:cNvSpPr>
            <a:spLocks noGrp="1"/>
          </p:cNvSpPr>
          <p:nvPr>
            <p:ph idx="1"/>
          </p:nvPr>
        </p:nvSpPr>
        <p:spPr/>
        <p:txBody>
          <a:bodyPr>
            <a:normAutofit/>
          </a:bodyPr>
          <a:lstStyle/>
          <a:p>
            <a:r>
              <a:rPr lang="en-SG" b="1" dirty="0">
                <a:hlinkClick r:id="rId2"/>
              </a:rPr>
              <a:t>6</a:t>
            </a:r>
            <a:r>
              <a:rPr lang="en-SG" dirty="0"/>
              <a:t>Then Moses and Aaron went from the presence of the assembly to the entrance to the Tent of Meeting. They fell facedown, and the glory of the LORD appeared to them. </a:t>
            </a:r>
            <a:r>
              <a:rPr lang="en-SG" dirty="0" smtClean="0"/>
              <a:t/>
            </a:r>
            <a:br>
              <a:rPr lang="en-SG" dirty="0" smtClean="0"/>
            </a:br>
            <a:r>
              <a:rPr lang="en-SG" b="1" dirty="0" smtClean="0">
                <a:hlinkClick r:id="rId3"/>
              </a:rPr>
              <a:t>7</a:t>
            </a:r>
            <a:r>
              <a:rPr lang="en-SG" dirty="0" smtClean="0"/>
              <a:t>And </a:t>
            </a:r>
            <a:r>
              <a:rPr lang="en-SG" dirty="0"/>
              <a:t>the LORD said to Moses, </a:t>
            </a:r>
            <a:r>
              <a:rPr lang="en-SG" dirty="0" smtClean="0"/>
              <a:t/>
            </a:r>
            <a:br>
              <a:rPr lang="en-SG" dirty="0" smtClean="0"/>
            </a:br>
            <a:r>
              <a:rPr lang="en-SG" b="1" dirty="0" smtClean="0">
                <a:hlinkClick r:id="rId4"/>
              </a:rPr>
              <a:t>8</a:t>
            </a:r>
            <a:r>
              <a:rPr lang="en-SG" dirty="0" smtClean="0"/>
              <a:t>“Take </a:t>
            </a:r>
            <a:r>
              <a:rPr lang="en-SG" dirty="0"/>
              <a:t>the staff and assemble the congregation. You and your brother Aaron are to speak to the rock while they watch, and it will pour out its water. You will bring out water from the rock and provide drink for the congregation and their livestock.”</a:t>
            </a:r>
          </a:p>
          <a:p>
            <a:endParaRPr lang="en-SG" dirty="0"/>
          </a:p>
        </p:txBody>
      </p:sp>
      <p:sp>
        <p:nvSpPr>
          <p:cNvPr id="4" name="Rectangle 3"/>
          <p:cNvSpPr/>
          <p:nvPr/>
        </p:nvSpPr>
        <p:spPr>
          <a:xfrm>
            <a:off x="2569029" y="4762890"/>
            <a:ext cx="7561943" cy="11167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2400" dirty="0" smtClean="0"/>
              <a:t>What did God command Moses to do?</a:t>
            </a:r>
          </a:p>
          <a:p>
            <a:pPr algn="ctr"/>
            <a:r>
              <a:rPr lang="en-SG" sz="2400" dirty="0" smtClean="0"/>
              <a:t>What do you think Moses did?</a:t>
            </a:r>
            <a:endParaRPr lang="en-SG" sz="2400" dirty="0"/>
          </a:p>
        </p:txBody>
      </p:sp>
    </p:spTree>
    <p:extLst>
      <p:ext uri="{BB962C8B-B14F-4D97-AF65-F5344CB8AC3E}">
        <p14:creationId xmlns:p14="http://schemas.microsoft.com/office/powerpoint/2010/main" val="1656222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51341" y="382385"/>
            <a:ext cx="5050155" cy="6286501"/>
          </a:xfrm>
          <a:prstGeom prst="rect">
            <a:avLst/>
          </a:prstGeom>
        </p:spPr>
      </p:pic>
      <p:sp>
        <p:nvSpPr>
          <p:cNvPr id="2" name="Title 1"/>
          <p:cNvSpPr>
            <a:spLocks noGrp="1"/>
          </p:cNvSpPr>
          <p:nvPr>
            <p:ph type="title"/>
          </p:nvPr>
        </p:nvSpPr>
        <p:spPr/>
        <p:txBody>
          <a:bodyPr/>
          <a:lstStyle/>
          <a:p>
            <a:r>
              <a:rPr lang="en-SG" dirty="0" smtClean="0"/>
              <a:t>MOSES REBELS!?</a:t>
            </a:r>
            <a:endParaRPr lang="en-SG" dirty="0"/>
          </a:p>
        </p:txBody>
      </p:sp>
      <p:sp>
        <p:nvSpPr>
          <p:cNvPr id="3" name="Content Placeholder 2"/>
          <p:cNvSpPr>
            <a:spLocks noGrp="1"/>
          </p:cNvSpPr>
          <p:nvPr>
            <p:ph idx="1"/>
          </p:nvPr>
        </p:nvSpPr>
        <p:spPr>
          <a:xfrm>
            <a:off x="911409" y="1874517"/>
            <a:ext cx="5468436" cy="3593591"/>
          </a:xfrm>
        </p:spPr>
        <p:txBody>
          <a:bodyPr>
            <a:normAutofit/>
          </a:bodyPr>
          <a:lstStyle/>
          <a:p>
            <a:r>
              <a:rPr lang="en-SG" b="1" dirty="0">
                <a:hlinkClick r:id="rId3"/>
              </a:rPr>
              <a:t>9</a:t>
            </a:r>
            <a:r>
              <a:rPr lang="en-SG" dirty="0"/>
              <a:t>So Moses took the staff from the LORD’s presence, just as he had been commanded. </a:t>
            </a:r>
            <a:r>
              <a:rPr lang="en-SG" dirty="0" smtClean="0"/>
              <a:t/>
            </a:r>
            <a:br>
              <a:rPr lang="en-SG" dirty="0" smtClean="0"/>
            </a:br>
            <a:r>
              <a:rPr lang="en-SG" b="1" dirty="0" smtClean="0">
                <a:hlinkClick r:id="rId4"/>
              </a:rPr>
              <a:t>10</a:t>
            </a:r>
            <a:r>
              <a:rPr lang="en-SG" dirty="0" smtClean="0"/>
              <a:t>Then </a:t>
            </a:r>
            <a:r>
              <a:rPr lang="en-SG" dirty="0"/>
              <a:t>Moses and Aaron gathered the assembly in front of the rock, and Moses said to them, </a:t>
            </a:r>
            <a:r>
              <a:rPr lang="en-SG" b="1" dirty="0"/>
              <a:t>“Listen now, you rebels, must </a:t>
            </a:r>
            <a:r>
              <a:rPr lang="en-SG" b="1" dirty="0">
                <a:solidFill>
                  <a:srgbClr val="FF0000"/>
                </a:solidFill>
              </a:rPr>
              <a:t>we </a:t>
            </a:r>
            <a:r>
              <a:rPr lang="en-SG" b="1" dirty="0"/>
              <a:t>bring you water out of this rock?” </a:t>
            </a:r>
            <a:r>
              <a:rPr lang="en-SG" dirty="0" smtClean="0"/>
              <a:t/>
            </a:r>
            <a:br>
              <a:rPr lang="en-SG" dirty="0" smtClean="0"/>
            </a:br>
            <a:r>
              <a:rPr lang="en-SG" b="1" dirty="0" smtClean="0">
                <a:hlinkClick r:id="rId5"/>
              </a:rPr>
              <a:t>11</a:t>
            </a:r>
            <a:r>
              <a:rPr lang="en-SG" dirty="0" smtClean="0"/>
              <a:t>Then </a:t>
            </a:r>
            <a:r>
              <a:rPr lang="en-SG" dirty="0"/>
              <a:t>Moses raised his hand and struck the rock twice with his staff, so that a great amount of water gushed out, and the congregation and their livestock were able to drink</a:t>
            </a:r>
            <a:r>
              <a:rPr lang="en-SG" dirty="0" smtClean="0"/>
              <a:t>.</a:t>
            </a:r>
            <a:endParaRPr lang="en-SG" dirty="0"/>
          </a:p>
        </p:txBody>
      </p:sp>
      <p:sp>
        <p:nvSpPr>
          <p:cNvPr id="5" name="TextBox 4"/>
          <p:cNvSpPr txBox="1"/>
          <p:nvPr/>
        </p:nvSpPr>
        <p:spPr>
          <a:xfrm>
            <a:off x="7430204" y="624114"/>
            <a:ext cx="2723696" cy="646331"/>
          </a:xfrm>
          <a:prstGeom prst="rect">
            <a:avLst/>
          </a:prstGeom>
          <a:solidFill>
            <a:schemeClr val="bg1"/>
          </a:solidFill>
        </p:spPr>
        <p:txBody>
          <a:bodyPr wrap="square" rtlCol="0">
            <a:spAutoFit/>
          </a:bodyPr>
          <a:lstStyle/>
          <a:p>
            <a:r>
              <a:rPr lang="en-SG" dirty="0" smtClean="0"/>
              <a:t>I will bring out the water for you (not God)</a:t>
            </a:r>
            <a:endParaRPr lang="en-SG" dirty="0"/>
          </a:p>
        </p:txBody>
      </p:sp>
      <p:sp>
        <p:nvSpPr>
          <p:cNvPr id="6" name="Rectangle 5"/>
          <p:cNvSpPr/>
          <p:nvPr/>
        </p:nvSpPr>
        <p:spPr>
          <a:xfrm>
            <a:off x="1407886" y="5468108"/>
            <a:ext cx="4971959" cy="9472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SG" sz="2400" dirty="0" smtClean="0"/>
              <a:t>Had Moses ever called Israel “rebels”?</a:t>
            </a:r>
          </a:p>
          <a:p>
            <a:pPr algn="ctr"/>
            <a:r>
              <a:rPr lang="en-SG" sz="2400" dirty="0" smtClean="0"/>
              <a:t>What bad thing did Moses do?</a:t>
            </a:r>
            <a:endParaRPr lang="en-SG" sz="2400" dirty="0"/>
          </a:p>
        </p:txBody>
      </p:sp>
    </p:spTree>
    <p:extLst>
      <p:ext uri="{BB962C8B-B14F-4D97-AF65-F5344CB8AC3E}">
        <p14:creationId xmlns:p14="http://schemas.microsoft.com/office/powerpoint/2010/main" val="2043817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How did god deal with Moses’s rebellion?</a:t>
            </a:r>
            <a:endParaRPr lang="en-SG" dirty="0"/>
          </a:p>
        </p:txBody>
      </p:sp>
      <p:sp>
        <p:nvSpPr>
          <p:cNvPr id="3" name="Content Placeholder 2"/>
          <p:cNvSpPr>
            <a:spLocks noGrp="1"/>
          </p:cNvSpPr>
          <p:nvPr>
            <p:ph idx="1"/>
          </p:nvPr>
        </p:nvSpPr>
        <p:spPr/>
        <p:txBody>
          <a:bodyPr/>
          <a:lstStyle/>
          <a:p>
            <a:r>
              <a:rPr lang="en-SG" b="1" dirty="0">
                <a:hlinkClick r:id="rId2"/>
              </a:rPr>
              <a:t>12</a:t>
            </a:r>
            <a:r>
              <a:rPr lang="en-SG" dirty="0"/>
              <a:t>But the LORD said to Moses and Aaron, “Because you did not trust Me to show My holiness in the sight of the Israelites, you will not bring this assembly into the land that I have given them</a:t>
            </a:r>
            <a:r>
              <a:rPr lang="en-SG" dirty="0" smtClean="0"/>
              <a:t>.”</a:t>
            </a:r>
            <a:br>
              <a:rPr lang="en-SG" dirty="0" smtClean="0"/>
            </a:br>
            <a:r>
              <a:rPr lang="en-SG" b="1" dirty="0" smtClean="0">
                <a:hlinkClick r:id="rId3"/>
              </a:rPr>
              <a:t>13</a:t>
            </a:r>
            <a:r>
              <a:rPr lang="en-SG" dirty="0" smtClean="0"/>
              <a:t>These </a:t>
            </a:r>
            <a:r>
              <a:rPr lang="en-SG" dirty="0"/>
              <a:t>were the waters of </a:t>
            </a:r>
            <a:r>
              <a:rPr lang="en-SG" dirty="0" err="1"/>
              <a:t>Meribah</a:t>
            </a:r>
            <a:r>
              <a:rPr lang="en-SG" dirty="0" smtClean="0"/>
              <a:t>,</a:t>
            </a:r>
            <a:r>
              <a:rPr lang="en-SG" dirty="0"/>
              <a:t> where the Israelites </a:t>
            </a:r>
            <a:r>
              <a:rPr lang="en-SG" dirty="0" err="1"/>
              <a:t>quarreled</a:t>
            </a:r>
            <a:r>
              <a:rPr lang="en-SG" dirty="0"/>
              <a:t> with the LORD, and He showed His holiness among them</a:t>
            </a:r>
            <a:r>
              <a:rPr lang="en-SG" dirty="0" smtClean="0"/>
              <a:t>.</a:t>
            </a:r>
            <a:endParaRPr lang="en-SG" dirty="0"/>
          </a:p>
        </p:txBody>
      </p:sp>
      <p:sp>
        <p:nvSpPr>
          <p:cNvPr id="5" name="Rectangle 4"/>
          <p:cNvSpPr/>
          <p:nvPr/>
        </p:nvSpPr>
        <p:spPr>
          <a:xfrm>
            <a:off x="1973943" y="4760686"/>
            <a:ext cx="8273144" cy="126274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SG" sz="2400" dirty="0" smtClean="0"/>
              <a:t>The old generation of Israelites had rebellion in their hearts</a:t>
            </a:r>
          </a:p>
          <a:p>
            <a:pPr algn="ctr"/>
            <a:r>
              <a:rPr lang="en-SG" sz="2400" dirty="0" smtClean="0"/>
              <a:t>And Moses also had rebellion / sin in his heart!</a:t>
            </a:r>
            <a:endParaRPr lang="en-SG" sz="2400" dirty="0"/>
          </a:p>
        </p:txBody>
      </p:sp>
    </p:spTree>
    <p:extLst>
      <p:ext uri="{BB962C8B-B14F-4D97-AF65-F5344CB8AC3E}">
        <p14:creationId xmlns:p14="http://schemas.microsoft.com/office/powerpoint/2010/main" val="3087228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SG" sz="6000" dirty="0" smtClean="0"/>
              <a:t>Israel’s human saviour fell short</a:t>
            </a:r>
            <a:endParaRPr lang="en-SG" sz="6000"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1187508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Worship</a:t>
            </a:r>
            <a:endParaRPr lang="en-SG" dirty="0"/>
          </a:p>
        </p:txBody>
      </p:sp>
      <p:sp>
        <p:nvSpPr>
          <p:cNvPr id="3" name="Content Placeholder 2"/>
          <p:cNvSpPr>
            <a:spLocks noGrp="1"/>
          </p:cNvSpPr>
          <p:nvPr>
            <p:ph idx="1"/>
          </p:nvPr>
        </p:nvSpPr>
        <p:spPr>
          <a:xfrm>
            <a:off x="1251678" y="1333041"/>
            <a:ext cx="10178322" cy="4546551"/>
          </a:xfrm>
        </p:spPr>
        <p:txBody>
          <a:bodyPr>
            <a:noAutofit/>
          </a:bodyPr>
          <a:lstStyle/>
          <a:p>
            <a:r>
              <a:rPr lang="en-SG" sz="3000" dirty="0"/>
              <a:t>Focus on God.</a:t>
            </a:r>
          </a:p>
          <a:p>
            <a:r>
              <a:rPr lang="en-SG" sz="3000" dirty="0"/>
              <a:t>Listen to your teachers (cos they are helping you to focus).</a:t>
            </a:r>
          </a:p>
          <a:p>
            <a:r>
              <a:rPr lang="en-SG" sz="3000" dirty="0"/>
              <a:t>Be sincere</a:t>
            </a:r>
            <a:r>
              <a:rPr lang="en-SG" sz="3000" dirty="0" smtClean="0"/>
              <a:t>.</a:t>
            </a:r>
            <a:endParaRPr lang="en-SG" sz="3000" dirty="0"/>
          </a:p>
          <a:p>
            <a:pPr marL="0" indent="0" algn="ctr">
              <a:buNone/>
            </a:pPr>
            <a:r>
              <a:rPr lang="en-SG" sz="3000" i="1" dirty="0"/>
              <a:t>Colossians 3:23 </a:t>
            </a:r>
            <a:endParaRPr lang="en-SG" sz="3000" i="1" dirty="0" smtClean="0"/>
          </a:p>
          <a:p>
            <a:pPr marL="0" indent="0" algn="ctr">
              <a:buNone/>
            </a:pPr>
            <a:r>
              <a:rPr lang="en-SG" sz="3000" i="1" dirty="0" smtClean="0"/>
              <a:t>“Whatever </a:t>
            </a:r>
            <a:r>
              <a:rPr lang="en-SG" sz="3000" i="1" dirty="0"/>
              <a:t>you do, work at it </a:t>
            </a:r>
            <a:r>
              <a:rPr lang="en-SG" sz="3000" i="1" dirty="0" smtClean="0"/>
              <a:t>wholeheartedly </a:t>
            </a:r>
            <a:r>
              <a:rPr lang="en-SG" sz="3000" i="1" dirty="0"/>
              <a:t>as though you were doing it for the Lord and not merely for people</a:t>
            </a:r>
            <a:r>
              <a:rPr lang="en-SG" sz="3000" i="1" dirty="0" smtClean="0"/>
              <a:t>.”</a:t>
            </a:r>
          </a:p>
          <a:p>
            <a:pPr marL="0" indent="0" algn="ctr">
              <a:buNone/>
            </a:pPr>
            <a:endParaRPr lang="en-SG" sz="3000" i="1" dirty="0"/>
          </a:p>
        </p:txBody>
      </p:sp>
    </p:spTree>
    <p:extLst>
      <p:ext uri="{BB962C8B-B14F-4D97-AF65-F5344CB8AC3E}">
        <p14:creationId xmlns:p14="http://schemas.microsoft.com/office/powerpoint/2010/main" val="12930631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SG" dirty="0" smtClean="0"/>
              <a:t>But Jesus is </a:t>
            </a:r>
            <a:br>
              <a:rPr lang="en-SG" dirty="0" smtClean="0"/>
            </a:br>
            <a:r>
              <a:rPr lang="en-SG" dirty="0" smtClean="0"/>
              <a:t>the perfect saviour!</a:t>
            </a:r>
            <a:endParaRPr lang="en-SG" dirty="0"/>
          </a:p>
        </p:txBody>
      </p:sp>
      <p:sp>
        <p:nvSpPr>
          <p:cNvPr id="5" name="Subtitle 4"/>
          <p:cNvSpPr>
            <a:spLocks noGrp="1"/>
          </p:cNvSpPr>
          <p:nvPr>
            <p:ph type="subTitle" idx="1"/>
          </p:nvPr>
        </p:nvSpPr>
        <p:spPr/>
        <p:txBody>
          <a:bodyPr/>
          <a:lstStyle/>
          <a:p>
            <a:endParaRPr lang="en-SG"/>
          </a:p>
        </p:txBody>
      </p:sp>
    </p:spTree>
    <p:extLst>
      <p:ext uri="{BB962C8B-B14F-4D97-AF65-F5344CB8AC3E}">
        <p14:creationId xmlns:p14="http://schemas.microsoft.com/office/powerpoint/2010/main" val="4160672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Big IDEA</a:t>
            </a:r>
            <a:endParaRPr lang="en-SG" dirty="0"/>
          </a:p>
        </p:txBody>
      </p:sp>
      <p:sp>
        <p:nvSpPr>
          <p:cNvPr id="3" name="Content Placeholder 2"/>
          <p:cNvSpPr>
            <a:spLocks noGrp="1"/>
          </p:cNvSpPr>
          <p:nvPr>
            <p:ph idx="1"/>
          </p:nvPr>
        </p:nvSpPr>
        <p:spPr>
          <a:xfrm>
            <a:off x="1251678" y="2286001"/>
            <a:ext cx="10178322" cy="3593591"/>
          </a:xfrm>
        </p:spPr>
        <p:txBody>
          <a:bodyPr>
            <a:normAutofit/>
          </a:bodyPr>
          <a:lstStyle/>
          <a:p>
            <a:pPr marL="0" indent="0" algn="ctr">
              <a:buNone/>
            </a:pPr>
            <a:r>
              <a:rPr lang="en-SG" sz="3600" dirty="0" smtClean="0"/>
              <a:t>Israel rebelled yet again. Moses was so angry that he did not trust God enough to obey God’s instructions.</a:t>
            </a:r>
          </a:p>
          <a:p>
            <a:pPr marL="0" indent="0" algn="ctr">
              <a:buNone/>
            </a:pPr>
            <a:endParaRPr lang="en-SG" sz="3600" dirty="0"/>
          </a:p>
          <a:p>
            <a:pPr marL="0" indent="0" algn="ctr">
              <a:buNone/>
            </a:pPr>
            <a:r>
              <a:rPr lang="en-SG" sz="3600" dirty="0" smtClean="0"/>
              <a:t>We must completely trust God and live in obedience to his word.  We all need God’s help to do this.</a:t>
            </a:r>
            <a:endParaRPr lang="en-SG" sz="3600" dirty="0"/>
          </a:p>
        </p:txBody>
      </p:sp>
    </p:spTree>
    <p:extLst>
      <p:ext uri="{BB962C8B-B14F-4D97-AF65-F5344CB8AC3E}">
        <p14:creationId xmlns:p14="http://schemas.microsoft.com/office/powerpoint/2010/main" val="4198885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smtClean="0"/>
              <a:t>To God be the glory (hymn)</a:t>
            </a:r>
            <a:endParaRPr lang="en-SG" dirty="0"/>
          </a:p>
        </p:txBody>
      </p:sp>
      <p:sp>
        <p:nvSpPr>
          <p:cNvPr id="5" name="Content Placeholder 4"/>
          <p:cNvSpPr>
            <a:spLocks noGrp="1"/>
          </p:cNvSpPr>
          <p:nvPr>
            <p:ph sz="half" idx="1"/>
          </p:nvPr>
        </p:nvSpPr>
        <p:spPr>
          <a:xfrm>
            <a:off x="1257300" y="1263445"/>
            <a:ext cx="4800600" cy="4173794"/>
          </a:xfrm>
        </p:spPr>
        <p:txBody>
          <a:bodyPr>
            <a:normAutofit fontScale="92500" lnSpcReduction="20000"/>
          </a:bodyPr>
          <a:lstStyle/>
          <a:p>
            <a:pPr marL="0" indent="0">
              <a:buNone/>
            </a:pPr>
            <a:r>
              <a:rPr lang="en-SG" sz="1800" dirty="0"/>
              <a:t>To God be the glory, great things He hath done,</a:t>
            </a:r>
          </a:p>
          <a:p>
            <a:pPr marL="0" indent="0">
              <a:buNone/>
            </a:pPr>
            <a:r>
              <a:rPr lang="en-SG" sz="1800" dirty="0"/>
              <a:t>So loved He the world that He gave us His Son,</a:t>
            </a:r>
          </a:p>
          <a:p>
            <a:pPr marL="0" indent="0">
              <a:buNone/>
            </a:pPr>
            <a:r>
              <a:rPr lang="en-SG" sz="1800" dirty="0"/>
              <a:t>Who yielded His life our redemption to win,</a:t>
            </a:r>
          </a:p>
          <a:p>
            <a:pPr marL="0" indent="0">
              <a:buNone/>
            </a:pPr>
            <a:r>
              <a:rPr lang="en-SG" sz="1800" dirty="0"/>
              <a:t>And opened the life-gate that all may go in</a:t>
            </a:r>
            <a:r>
              <a:rPr lang="en-SG" sz="1800" dirty="0" smtClean="0"/>
              <a:t>.</a:t>
            </a:r>
          </a:p>
          <a:p>
            <a:pPr marL="0" indent="0">
              <a:buNone/>
            </a:pPr>
            <a:endParaRPr lang="en-SG" sz="1800" dirty="0"/>
          </a:p>
          <a:p>
            <a:pPr marL="0" indent="0">
              <a:buNone/>
            </a:pPr>
            <a:r>
              <a:rPr lang="en-SG" sz="1800" b="1" dirty="0" smtClean="0"/>
              <a:t>Praise </a:t>
            </a:r>
            <a:r>
              <a:rPr lang="en-SG" sz="1800" b="1" dirty="0"/>
              <a:t>the Lord, praise the Lord,</a:t>
            </a:r>
          </a:p>
          <a:p>
            <a:pPr marL="0" indent="0">
              <a:buNone/>
            </a:pPr>
            <a:r>
              <a:rPr lang="en-SG" sz="1800" b="1" dirty="0"/>
              <a:t>  Let the earth hear His voice;</a:t>
            </a:r>
          </a:p>
          <a:p>
            <a:pPr marL="0" indent="0">
              <a:buNone/>
            </a:pPr>
            <a:r>
              <a:rPr lang="en-SG" sz="1800" b="1" dirty="0"/>
              <a:t>Praise the Lord, praise the Lord,</a:t>
            </a:r>
          </a:p>
          <a:p>
            <a:pPr marL="0" indent="0">
              <a:buNone/>
            </a:pPr>
            <a:r>
              <a:rPr lang="en-SG" sz="1800" b="1" dirty="0"/>
              <a:t>  Let the people rejoice;</a:t>
            </a:r>
          </a:p>
          <a:p>
            <a:pPr marL="0" indent="0">
              <a:buNone/>
            </a:pPr>
            <a:r>
              <a:rPr lang="en-SG" sz="1800" b="1" dirty="0"/>
              <a:t>Oh, come to the Father, through Jesus the Son,</a:t>
            </a:r>
          </a:p>
          <a:p>
            <a:pPr marL="0" indent="0">
              <a:buNone/>
            </a:pPr>
            <a:r>
              <a:rPr lang="en-SG" sz="1800" b="1" dirty="0"/>
              <a:t>  And give Him the glory; great things He hath done</a:t>
            </a:r>
            <a:r>
              <a:rPr lang="en-SG" sz="1800" b="1" dirty="0" smtClean="0"/>
              <a:t>.</a:t>
            </a:r>
            <a:endParaRPr lang="en-SG" sz="1800" b="1" dirty="0"/>
          </a:p>
        </p:txBody>
      </p:sp>
      <p:sp>
        <p:nvSpPr>
          <p:cNvPr id="6" name="Content Placeholder 5"/>
          <p:cNvSpPr>
            <a:spLocks noGrp="1"/>
          </p:cNvSpPr>
          <p:nvPr>
            <p:ph sz="half" idx="2"/>
          </p:nvPr>
        </p:nvSpPr>
        <p:spPr>
          <a:xfrm>
            <a:off x="6135329" y="1263445"/>
            <a:ext cx="5663381" cy="4173794"/>
          </a:xfrm>
        </p:spPr>
        <p:txBody>
          <a:bodyPr>
            <a:normAutofit fontScale="92500" lnSpcReduction="20000"/>
          </a:bodyPr>
          <a:lstStyle/>
          <a:p>
            <a:pPr marL="0" indent="0">
              <a:buNone/>
            </a:pPr>
            <a:r>
              <a:rPr lang="en-SG" sz="1800" dirty="0" smtClean="0"/>
              <a:t>Oh</a:t>
            </a:r>
            <a:r>
              <a:rPr lang="en-SG" sz="1800" dirty="0"/>
              <a:t>, perfect redemption, the purchase of blood,</a:t>
            </a:r>
          </a:p>
          <a:p>
            <a:pPr marL="0" indent="0">
              <a:buNone/>
            </a:pPr>
            <a:r>
              <a:rPr lang="en-SG" sz="1800" dirty="0"/>
              <a:t>To every believer the promise of God;</a:t>
            </a:r>
          </a:p>
          <a:p>
            <a:pPr marL="0" indent="0">
              <a:buNone/>
            </a:pPr>
            <a:r>
              <a:rPr lang="en-SG" sz="1800" dirty="0"/>
              <a:t>The vilest offender who truly believes,</a:t>
            </a:r>
          </a:p>
          <a:p>
            <a:pPr marL="0" indent="0">
              <a:buNone/>
            </a:pPr>
            <a:r>
              <a:rPr lang="en-SG" sz="1800" dirty="0"/>
              <a:t>That moment from Jesus a pardon receives.</a:t>
            </a:r>
          </a:p>
          <a:p>
            <a:pPr marL="0" indent="0">
              <a:buNone/>
            </a:pPr>
            <a:endParaRPr lang="en-SG" sz="1800" dirty="0"/>
          </a:p>
          <a:p>
            <a:pPr marL="0" indent="0">
              <a:buNone/>
            </a:pPr>
            <a:r>
              <a:rPr lang="en-SG" sz="1800" dirty="0"/>
              <a:t>Great things He hath taught us, great things He hath done,</a:t>
            </a:r>
          </a:p>
          <a:p>
            <a:pPr marL="0" indent="0">
              <a:buNone/>
            </a:pPr>
            <a:r>
              <a:rPr lang="en-SG" sz="1800" dirty="0"/>
              <a:t>And great our rejoicing through Jesus the Son;</a:t>
            </a:r>
          </a:p>
          <a:p>
            <a:pPr marL="0" indent="0">
              <a:buNone/>
            </a:pPr>
            <a:r>
              <a:rPr lang="en-SG" sz="1800" dirty="0"/>
              <a:t>But purer, and higher, and greater will be</a:t>
            </a:r>
          </a:p>
          <a:p>
            <a:pPr marL="0" indent="0">
              <a:buNone/>
            </a:pPr>
            <a:r>
              <a:rPr lang="en-SG" sz="1800" dirty="0"/>
              <a:t>Our wonder, our transport when Jesus we see.</a:t>
            </a:r>
          </a:p>
          <a:p>
            <a:pPr marL="0" indent="0">
              <a:buNone/>
            </a:pPr>
            <a:endParaRPr lang="en-SG" sz="1800" dirty="0"/>
          </a:p>
        </p:txBody>
      </p:sp>
      <p:sp>
        <p:nvSpPr>
          <p:cNvPr id="8" name="TextBox 7"/>
          <p:cNvSpPr txBox="1"/>
          <p:nvPr/>
        </p:nvSpPr>
        <p:spPr>
          <a:xfrm>
            <a:off x="6430297" y="4473677"/>
            <a:ext cx="4305987" cy="1754326"/>
          </a:xfrm>
          <a:prstGeom prst="rect">
            <a:avLst/>
          </a:prstGeom>
          <a:noFill/>
        </p:spPr>
        <p:txBody>
          <a:bodyPr wrap="none" rtlCol="0">
            <a:spAutoFit/>
          </a:bodyPr>
          <a:lstStyle/>
          <a:p>
            <a:r>
              <a:rPr lang="en-SG" u="sng" dirty="0" smtClean="0"/>
              <a:t>Big Words:</a:t>
            </a:r>
          </a:p>
          <a:p>
            <a:r>
              <a:rPr lang="en-SG" dirty="0" smtClean="0"/>
              <a:t>Redemption = buying back humans at a cost</a:t>
            </a:r>
          </a:p>
          <a:p>
            <a:r>
              <a:rPr lang="en-SG" dirty="0" smtClean="0"/>
              <a:t>Vilest = most vile = most wicked/evil</a:t>
            </a:r>
          </a:p>
          <a:p>
            <a:r>
              <a:rPr lang="en-SG" dirty="0" smtClean="0"/>
              <a:t>Pardon = wiping away your criminal record</a:t>
            </a:r>
          </a:p>
          <a:p>
            <a:r>
              <a:rPr lang="en-SG" dirty="0" smtClean="0"/>
              <a:t>Hath = the respectful version of “have”</a:t>
            </a:r>
          </a:p>
          <a:p>
            <a:r>
              <a:rPr lang="en-SG" dirty="0" smtClean="0"/>
              <a:t>Transport = overwhelmed with joy</a:t>
            </a:r>
            <a:endParaRPr lang="en-SG" dirty="0"/>
          </a:p>
        </p:txBody>
      </p:sp>
    </p:spTree>
    <p:extLst>
      <p:ext uri="{BB962C8B-B14F-4D97-AF65-F5344CB8AC3E}">
        <p14:creationId xmlns:p14="http://schemas.microsoft.com/office/powerpoint/2010/main" val="31175375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SG"/>
          </a:p>
        </p:txBody>
      </p:sp>
      <p:sp>
        <p:nvSpPr>
          <p:cNvPr id="6" name="Content Placeholder 5"/>
          <p:cNvSpPr>
            <a:spLocks noGrp="1"/>
          </p:cNvSpPr>
          <p:nvPr>
            <p:ph idx="1"/>
          </p:nvPr>
        </p:nvSpPr>
        <p:spPr/>
        <p:txBody>
          <a:bodyPr/>
          <a:lstStyle/>
          <a:p>
            <a:r>
              <a:rPr lang="en-SG" dirty="0">
                <a:hlinkClick r:id="rId2"/>
              </a:rPr>
              <a:t>https://www.youtube.com/watch?v=-15v9iworAU</a:t>
            </a:r>
            <a:r>
              <a:rPr lang="en-SG" dirty="0"/>
              <a:t> </a:t>
            </a:r>
          </a:p>
          <a:p>
            <a:endParaRPr lang="en-SG" dirty="0"/>
          </a:p>
        </p:txBody>
      </p:sp>
    </p:spTree>
    <p:extLst>
      <p:ext uri="{BB962C8B-B14F-4D97-AF65-F5344CB8AC3E}">
        <p14:creationId xmlns:p14="http://schemas.microsoft.com/office/powerpoint/2010/main" val="3924710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smtClean="0"/>
              <a:t>RECAP</a:t>
            </a:r>
            <a:endParaRPr lang="en-SG" dirty="0"/>
          </a:p>
        </p:txBody>
      </p:sp>
      <p:sp>
        <p:nvSpPr>
          <p:cNvPr id="5" name="Text Placeholder 4"/>
          <p:cNvSpPr>
            <a:spLocks noGrp="1"/>
          </p:cNvSpPr>
          <p:nvPr>
            <p:ph type="body" idx="1"/>
          </p:nvPr>
        </p:nvSpPr>
        <p:spPr/>
        <p:txBody>
          <a:bodyPr/>
          <a:lstStyle/>
          <a:p>
            <a:endParaRPr lang="en-SG"/>
          </a:p>
        </p:txBody>
      </p:sp>
    </p:spTree>
    <p:extLst>
      <p:ext uri="{BB962C8B-B14F-4D97-AF65-F5344CB8AC3E}">
        <p14:creationId xmlns:p14="http://schemas.microsoft.com/office/powerpoint/2010/main" val="4235474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6432796" y="228173"/>
            <a:ext cx="5541818" cy="3117273"/>
          </a:xfrm>
          <a:prstGeom prst="rect">
            <a:avLst/>
          </a:prstGeom>
        </p:spPr>
      </p:pic>
      <p:grpSp>
        <p:nvGrpSpPr>
          <p:cNvPr id="19" name="Group 18"/>
          <p:cNvGrpSpPr/>
          <p:nvPr/>
        </p:nvGrpSpPr>
        <p:grpSpPr>
          <a:xfrm>
            <a:off x="320588" y="125546"/>
            <a:ext cx="8197173" cy="6562616"/>
            <a:chOff x="320588" y="125546"/>
            <a:chExt cx="8197173" cy="6562616"/>
          </a:xfrm>
        </p:grpSpPr>
        <p:pic>
          <p:nvPicPr>
            <p:cNvPr id="4" name="Picture 3"/>
            <p:cNvPicPr>
              <a:picLocks noChangeAspect="1"/>
            </p:cNvPicPr>
            <p:nvPr/>
          </p:nvPicPr>
          <p:blipFill>
            <a:blip r:embed="rId3">
              <a:clrChange>
                <a:clrFrom>
                  <a:srgbClr val="000000"/>
                </a:clrFrom>
                <a:clrTo>
                  <a:srgbClr val="000000">
                    <a:alpha val="0"/>
                  </a:srgbClr>
                </a:clrTo>
              </a:clrChange>
            </a:blip>
            <a:stretch>
              <a:fillRect/>
            </a:stretch>
          </p:blipFill>
          <p:spPr>
            <a:xfrm>
              <a:off x="320588" y="125546"/>
              <a:ext cx="2755165" cy="2393058"/>
            </a:xfrm>
            <a:prstGeom prst="rect">
              <a:avLst/>
            </a:prstGeom>
          </p:spPr>
        </p:pic>
        <p:pic>
          <p:nvPicPr>
            <p:cNvPr id="8" name="Picture 7"/>
            <p:cNvPicPr>
              <a:picLocks noChangeAspect="1"/>
            </p:cNvPicPr>
            <p:nvPr/>
          </p:nvPicPr>
          <p:blipFill>
            <a:blip r:embed="rId4"/>
            <a:stretch>
              <a:fillRect/>
            </a:stretch>
          </p:blipFill>
          <p:spPr>
            <a:xfrm>
              <a:off x="3394778" y="3291402"/>
              <a:ext cx="5122983" cy="3396760"/>
            </a:xfrm>
            <a:prstGeom prst="rect">
              <a:avLst/>
            </a:prstGeom>
          </p:spPr>
        </p:pic>
      </p:grpSp>
      <p:pic>
        <p:nvPicPr>
          <p:cNvPr id="9" name="Picture 8"/>
          <p:cNvPicPr>
            <a:picLocks noChangeAspect="1"/>
          </p:cNvPicPr>
          <p:nvPr/>
        </p:nvPicPr>
        <p:blipFill>
          <a:blip r:embed="rId5"/>
          <a:stretch>
            <a:fillRect/>
          </a:stretch>
        </p:blipFill>
        <p:spPr>
          <a:xfrm>
            <a:off x="809477" y="2518604"/>
            <a:ext cx="2585301" cy="1938976"/>
          </a:xfrm>
          <a:prstGeom prst="rect">
            <a:avLst/>
          </a:prstGeom>
        </p:spPr>
      </p:pic>
      <p:pic>
        <p:nvPicPr>
          <p:cNvPr id="18" name="Picture 17"/>
          <p:cNvPicPr>
            <a:picLocks noChangeAspect="1"/>
          </p:cNvPicPr>
          <p:nvPr/>
        </p:nvPicPr>
        <p:blipFill>
          <a:blip r:embed="rId6"/>
          <a:stretch>
            <a:fillRect/>
          </a:stretch>
        </p:blipFill>
        <p:spPr>
          <a:xfrm>
            <a:off x="1006692" y="4451258"/>
            <a:ext cx="2495550" cy="1838325"/>
          </a:xfrm>
          <a:prstGeom prst="rect">
            <a:avLst/>
          </a:prstGeom>
        </p:spPr>
      </p:pic>
      <p:pic>
        <p:nvPicPr>
          <p:cNvPr id="17" name="Picture 16"/>
          <p:cNvPicPr>
            <a:picLocks noChangeAspect="1"/>
          </p:cNvPicPr>
          <p:nvPr/>
        </p:nvPicPr>
        <p:blipFill>
          <a:blip r:embed="rId7"/>
          <a:stretch>
            <a:fillRect/>
          </a:stretch>
        </p:blipFill>
        <p:spPr>
          <a:xfrm>
            <a:off x="2392635" y="3659354"/>
            <a:ext cx="2167517" cy="1739433"/>
          </a:xfrm>
          <a:prstGeom prst="rect">
            <a:avLst/>
          </a:prstGeom>
        </p:spPr>
      </p:pic>
      <p:pic>
        <p:nvPicPr>
          <p:cNvPr id="13" name="Picture 12"/>
          <p:cNvPicPr>
            <a:picLocks noChangeAspect="1"/>
          </p:cNvPicPr>
          <p:nvPr/>
        </p:nvPicPr>
        <p:blipFill>
          <a:blip r:embed="rId8"/>
          <a:stretch>
            <a:fillRect/>
          </a:stretch>
        </p:blipFill>
        <p:spPr>
          <a:xfrm>
            <a:off x="3738003" y="4747913"/>
            <a:ext cx="2694793" cy="1940249"/>
          </a:xfrm>
          <a:prstGeom prst="rect">
            <a:avLst/>
          </a:prstGeom>
        </p:spPr>
      </p:pic>
      <p:pic>
        <p:nvPicPr>
          <p:cNvPr id="14" name="Picture 13"/>
          <p:cNvPicPr>
            <a:picLocks noChangeAspect="1"/>
          </p:cNvPicPr>
          <p:nvPr/>
        </p:nvPicPr>
        <p:blipFill>
          <a:blip r:embed="rId9"/>
          <a:stretch>
            <a:fillRect/>
          </a:stretch>
        </p:blipFill>
        <p:spPr>
          <a:xfrm>
            <a:off x="4809027" y="4000914"/>
            <a:ext cx="2602281" cy="1977735"/>
          </a:xfrm>
          <a:prstGeom prst="rect">
            <a:avLst/>
          </a:prstGeom>
        </p:spPr>
      </p:pic>
      <p:pic>
        <p:nvPicPr>
          <p:cNvPr id="15" name="Picture 14"/>
          <p:cNvPicPr>
            <a:picLocks noChangeAspect="1"/>
          </p:cNvPicPr>
          <p:nvPr/>
        </p:nvPicPr>
        <p:blipFill>
          <a:blip r:embed="rId10"/>
          <a:stretch>
            <a:fillRect/>
          </a:stretch>
        </p:blipFill>
        <p:spPr>
          <a:xfrm>
            <a:off x="6445859" y="3652292"/>
            <a:ext cx="2832629" cy="1942375"/>
          </a:xfrm>
          <a:prstGeom prst="rect">
            <a:avLst/>
          </a:prstGeom>
        </p:spPr>
      </p:pic>
      <p:pic>
        <p:nvPicPr>
          <p:cNvPr id="16" name="Picture 15"/>
          <p:cNvPicPr>
            <a:picLocks noChangeAspect="1"/>
          </p:cNvPicPr>
          <p:nvPr/>
        </p:nvPicPr>
        <p:blipFill>
          <a:blip r:embed="rId11"/>
          <a:stretch>
            <a:fillRect/>
          </a:stretch>
        </p:blipFill>
        <p:spPr>
          <a:xfrm>
            <a:off x="6778392" y="2703308"/>
            <a:ext cx="2736251" cy="1520140"/>
          </a:xfrm>
          <a:prstGeom prst="rect">
            <a:avLst/>
          </a:prstGeom>
        </p:spPr>
      </p:pic>
      <p:pic>
        <p:nvPicPr>
          <p:cNvPr id="12" name="Picture 11"/>
          <p:cNvPicPr>
            <a:picLocks noChangeAspect="1"/>
          </p:cNvPicPr>
          <p:nvPr/>
        </p:nvPicPr>
        <p:blipFill>
          <a:blip r:embed="rId12"/>
          <a:stretch>
            <a:fillRect/>
          </a:stretch>
        </p:blipFill>
        <p:spPr>
          <a:xfrm>
            <a:off x="8133385" y="1877032"/>
            <a:ext cx="2290206" cy="1594815"/>
          </a:xfrm>
          <a:prstGeom prst="rect">
            <a:avLst/>
          </a:prstGeom>
        </p:spPr>
      </p:pic>
      <p:pic>
        <p:nvPicPr>
          <p:cNvPr id="11" name="Picture 10"/>
          <p:cNvPicPr>
            <a:picLocks noChangeAspect="1"/>
          </p:cNvPicPr>
          <p:nvPr/>
        </p:nvPicPr>
        <p:blipFill>
          <a:blip r:embed="rId13"/>
          <a:stretch>
            <a:fillRect/>
          </a:stretch>
        </p:blipFill>
        <p:spPr>
          <a:xfrm>
            <a:off x="9629390" y="850643"/>
            <a:ext cx="2435540" cy="1823796"/>
          </a:xfrm>
          <a:prstGeom prst="rect">
            <a:avLst/>
          </a:prstGeom>
        </p:spPr>
      </p:pic>
      <p:sp>
        <p:nvSpPr>
          <p:cNvPr id="22" name="TextBox 21"/>
          <p:cNvSpPr txBox="1"/>
          <p:nvPr/>
        </p:nvSpPr>
        <p:spPr>
          <a:xfrm>
            <a:off x="3146488" y="228173"/>
            <a:ext cx="3215572" cy="830997"/>
          </a:xfrm>
          <a:prstGeom prst="rect">
            <a:avLst/>
          </a:prstGeom>
          <a:noFill/>
        </p:spPr>
        <p:txBody>
          <a:bodyPr wrap="square" rtlCol="0">
            <a:spAutoFit/>
          </a:bodyPr>
          <a:lstStyle/>
          <a:p>
            <a:r>
              <a:rPr lang="en-SG" sz="4800" dirty="0" smtClean="0">
                <a:solidFill>
                  <a:schemeClr val="bg2"/>
                </a:solidFill>
              </a:rPr>
              <a:t>“EXODUS”</a:t>
            </a:r>
            <a:endParaRPr lang="en-SG" sz="4800" dirty="0">
              <a:solidFill>
                <a:schemeClr val="bg2"/>
              </a:solidFill>
            </a:endParaRPr>
          </a:p>
        </p:txBody>
      </p:sp>
      <p:sp>
        <p:nvSpPr>
          <p:cNvPr id="23" name="TextBox 22"/>
          <p:cNvSpPr txBox="1"/>
          <p:nvPr/>
        </p:nvSpPr>
        <p:spPr>
          <a:xfrm>
            <a:off x="9728746" y="3588705"/>
            <a:ext cx="2379776" cy="954107"/>
          </a:xfrm>
          <a:prstGeom prst="rect">
            <a:avLst/>
          </a:prstGeom>
          <a:solidFill>
            <a:schemeClr val="bg1"/>
          </a:solidFill>
        </p:spPr>
        <p:txBody>
          <a:bodyPr wrap="square" rtlCol="0">
            <a:spAutoFit/>
          </a:bodyPr>
          <a:lstStyle/>
          <a:p>
            <a:r>
              <a:rPr lang="en-SG" sz="2800" b="1" dirty="0" smtClean="0">
                <a:solidFill>
                  <a:schemeClr val="bg2"/>
                </a:solidFill>
              </a:rPr>
              <a:t>40 years punishment</a:t>
            </a:r>
          </a:p>
        </p:txBody>
      </p:sp>
    </p:spTree>
    <p:extLst>
      <p:ext uri="{BB962C8B-B14F-4D97-AF65-F5344CB8AC3E}">
        <p14:creationId xmlns:p14="http://schemas.microsoft.com/office/powerpoint/2010/main" val="91949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095625" y="139131"/>
            <a:ext cx="8667750" cy="6505575"/>
            <a:chOff x="3095625" y="139131"/>
            <a:chExt cx="8667750" cy="6505575"/>
          </a:xfrm>
        </p:grpSpPr>
        <p:pic>
          <p:nvPicPr>
            <p:cNvPr id="10" name="Picture 9"/>
            <p:cNvPicPr>
              <a:picLocks noChangeAspect="1"/>
            </p:cNvPicPr>
            <p:nvPr/>
          </p:nvPicPr>
          <p:blipFill>
            <a:blip r:embed="rId2"/>
            <a:stretch>
              <a:fillRect/>
            </a:stretch>
          </p:blipFill>
          <p:spPr>
            <a:xfrm>
              <a:off x="3095625" y="139131"/>
              <a:ext cx="8667750" cy="6505575"/>
            </a:xfrm>
            <a:prstGeom prst="rect">
              <a:avLst/>
            </a:prstGeom>
          </p:spPr>
        </p:pic>
        <p:sp>
          <p:nvSpPr>
            <p:cNvPr id="25" name="TextBox 24"/>
            <p:cNvSpPr txBox="1"/>
            <p:nvPr/>
          </p:nvSpPr>
          <p:spPr>
            <a:xfrm>
              <a:off x="10304406" y="304488"/>
              <a:ext cx="1326004" cy="369332"/>
            </a:xfrm>
            <a:prstGeom prst="rect">
              <a:avLst/>
            </a:prstGeom>
            <a:solidFill>
              <a:schemeClr val="bg1"/>
            </a:solidFill>
          </p:spPr>
          <p:txBody>
            <a:bodyPr wrap="none" rtlCol="0">
              <a:spAutoFit/>
            </a:bodyPr>
            <a:lstStyle/>
            <a:p>
              <a:r>
                <a:rPr lang="en-SG" dirty="0" smtClean="0">
                  <a:solidFill>
                    <a:schemeClr val="bg2"/>
                  </a:solidFill>
                </a:rPr>
                <a:t>The Desert</a:t>
              </a:r>
              <a:endParaRPr lang="en-SG" dirty="0">
                <a:solidFill>
                  <a:schemeClr val="bg2"/>
                </a:solidFill>
              </a:endParaRPr>
            </a:p>
          </p:txBody>
        </p:sp>
      </p:grpSp>
      <p:grpSp>
        <p:nvGrpSpPr>
          <p:cNvPr id="28" name="Group 27"/>
          <p:cNvGrpSpPr/>
          <p:nvPr/>
        </p:nvGrpSpPr>
        <p:grpSpPr>
          <a:xfrm>
            <a:off x="407596" y="179842"/>
            <a:ext cx="5038453" cy="3195709"/>
            <a:chOff x="407596" y="179842"/>
            <a:chExt cx="5038453" cy="3195709"/>
          </a:xfrm>
        </p:grpSpPr>
        <p:sp>
          <p:nvSpPr>
            <p:cNvPr id="23" name="TextBox 22"/>
            <p:cNvSpPr txBox="1"/>
            <p:nvPr/>
          </p:nvSpPr>
          <p:spPr>
            <a:xfrm>
              <a:off x="407596" y="179842"/>
              <a:ext cx="2198038" cy="369332"/>
            </a:xfrm>
            <a:prstGeom prst="rect">
              <a:avLst/>
            </a:prstGeom>
            <a:noFill/>
          </p:spPr>
          <p:txBody>
            <a:bodyPr wrap="none" rtlCol="0">
              <a:spAutoFit/>
            </a:bodyPr>
            <a:lstStyle/>
            <a:p>
              <a:r>
                <a:rPr lang="en-SG" dirty="0" smtClean="0">
                  <a:solidFill>
                    <a:schemeClr val="bg2"/>
                  </a:solidFill>
                </a:rPr>
                <a:t>The Promised Land</a:t>
              </a:r>
              <a:endParaRPr lang="en-SG" dirty="0">
                <a:solidFill>
                  <a:schemeClr val="bg2"/>
                </a:solidFill>
              </a:endParaRPr>
            </a:p>
          </p:txBody>
        </p:sp>
        <p:pic>
          <p:nvPicPr>
            <p:cNvPr id="27" name="Picture 26"/>
            <p:cNvPicPr>
              <a:picLocks noChangeAspect="1"/>
            </p:cNvPicPr>
            <p:nvPr/>
          </p:nvPicPr>
          <p:blipFill>
            <a:blip r:embed="rId3"/>
            <a:stretch>
              <a:fillRect/>
            </a:stretch>
          </p:blipFill>
          <p:spPr>
            <a:xfrm>
              <a:off x="407596" y="540237"/>
              <a:ext cx="5038453" cy="2835314"/>
            </a:xfrm>
            <a:prstGeom prst="rect">
              <a:avLst/>
            </a:prstGeom>
          </p:spPr>
        </p:pic>
      </p:grpSp>
      <p:pic>
        <p:nvPicPr>
          <p:cNvPr id="2" name="Picture 1"/>
          <p:cNvPicPr>
            <a:picLocks noChangeAspect="1"/>
          </p:cNvPicPr>
          <p:nvPr/>
        </p:nvPicPr>
        <p:blipFill>
          <a:blip r:embed="rId4"/>
          <a:stretch>
            <a:fillRect/>
          </a:stretch>
        </p:blipFill>
        <p:spPr>
          <a:xfrm>
            <a:off x="6904540" y="424870"/>
            <a:ext cx="3194902" cy="4703882"/>
          </a:xfrm>
          <a:prstGeom prst="rect">
            <a:avLst/>
          </a:prstGeom>
        </p:spPr>
      </p:pic>
      <p:pic>
        <p:nvPicPr>
          <p:cNvPr id="20" name="Picture 19"/>
          <p:cNvPicPr>
            <a:picLocks noChangeAspect="1"/>
          </p:cNvPicPr>
          <p:nvPr/>
        </p:nvPicPr>
        <p:blipFill>
          <a:blip r:embed="rId5"/>
          <a:stretch>
            <a:fillRect/>
          </a:stretch>
        </p:blipFill>
        <p:spPr>
          <a:xfrm>
            <a:off x="3310630" y="1437602"/>
            <a:ext cx="3673309" cy="2911213"/>
          </a:xfrm>
          <a:prstGeom prst="rect">
            <a:avLst/>
          </a:prstGeom>
        </p:spPr>
      </p:pic>
      <p:grpSp>
        <p:nvGrpSpPr>
          <p:cNvPr id="6" name="Group 5"/>
          <p:cNvGrpSpPr/>
          <p:nvPr/>
        </p:nvGrpSpPr>
        <p:grpSpPr>
          <a:xfrm>
            <a:off x="285742" y="4257658"/>
            <a:ext cx="10904773" cy="2181704"/>
            <a:chOff x="285742" y="4257658"/>
            <a:chExt cx="10904773" cy="2181704"/>
          </a:xfrm>
        </p:grpSpPr>
        <p:sp>
          <p:nvSpPr>
            <p:cNvPr id="3" name="Curved Up Arrow 2"/>
            <p:cNvSpPr/>
            <p:nvPr/>
          </p:nvSpPr>
          <p:spPr>
            <a:xfrm rot="1017968" flipH="1">
              <a:off x="1211940" y="4257658"/>
              <a:ext cx="5368354" cy="1370923"/>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solidFill>
                  <a:schemeClr val="tx1"/>
                </a:solidFill>
              </a:endParaRPr>
            </a:p>
          </p:txBody>
        </p:sp>
        <p:sp>
          <p:nvSpPr>
            <p:cNvPr id="5" name="TextBox 4"/>
            <p:cNvSpPr txBox="1"/>
            <p:nvPr/>
          </p:nvSpPr>
          <p:spPr>
            <a:xfrm>
              <a:off x="7309051" y="4674274"/>
              <a:ext cx="3881464" cy="954107"/>
            </a:xfrm>
            <a:prstGeom prst="rect">
              <a:avLst/>
            </a:prstGeom>
            <a:solidFill>
              <a:schemeClr val="bg1"/>
            </a:solidFill>
          </p:spPr>
          <p:txBody>
            <a:bodyPr wrap="square" rtlCol="0">
              <a:spAutoFit/>
            </a:bodyPr>
            <a:lstStyle/>
            <a:p>
              <a:r>
                <a:rPr lang="en-SG" sz="2800" b="1" dirty="0" smtClean="0">
                  <a:solidFill>
                    <a:schemeClr val="bg2"/>
                  </a:solidFill>
                </a:rPr>
                <a:t>40 years punishment</a:t>
              </a:r>
            </a:p>
            <a:p>
              <a:r>
                <a:rPr lang="en-SG" sz="2800" b="1" dirty="0" smtClean="0">
                  <a:solidFill>
                    <a:schemeClr val="bg2"/>
                  </a:solidFill>
                </a:rPr>
                <a:t>In the desert</a:t>
              </a:r>
            </a:p>
          </p:txBody>
        </p:sp>
        <p:sp>
          <p:nvSpPr>
            <p:cNvPr id="21" name="TextBox 20"/>
            <p:cNvSpPr txBox="1"/>
            <p:nvPr/>
          </p:nvSpPr>
          <p:spPr>
            <a:xfrm>
              <a:off x="3769643" y="5854587"/>
              <a:ext cx="5351145" cy="584775"/>
            </a:xfrm>
            <a:prstGeom prst="rect">
              <a:avLst/>
            </a:prstGeom>
            <a:solidFill>
              <a:schemeClr val="bg1"/>
            </a:solidFill>
          </p:spPr>
          <p:txBody>
            <a:bodyPr wrap="none" rtlCol="0">
              <a:spAutoFit/>
            </a:bodyPr>
            <a:lstStyle/>
            <a:p>
              <a:r>
                <a:rPr lang="en-SG" sz="3200" b="1" dirty="0" smtClean="0">
                  <a:solidFill>
                    <a:schemeClr val="bg2"/>
                  </a:solidFill>
                </a:rPr>
                <a:t>Adults all died for their sin</a:t>
              </a:r>
              <a:endParaRPr lang="en-SG" sz="3200" b="1" dirty="0">
                <a:solidFill>
                  <a:schemeClr val="bg2"/>
                </a:solidFill>
              </a:endParaRPr>
            </a:p>
          </p:txBody>
        </p:sp>
        <p:sp>
          <p:nvSpPr>
            <p:cNvPr id="22" name="TextBox 21"/>
            <p:cNvSpPr txBox="1"/>
            <p:nvPr/>
          </p:nvSpPr>
          <p:spPr>
            <a:xfrm>
              <a:off x="285742" y="4821782"/>
              <a:ext cx="3124208" cy="1384995"/>
            </a:xfrm>
            <a:prstGeom prst="rect">
              <a:avLst/>
            </a:prstGeom>
            <a:solidFill>
              <a:schemeClr val="bg1"/>
            </a:solidFill>
          </p:spPr>
          <p:txBody>
            <a:bodyPr wrap="square" rtlCol="0">
              <a:spAutoFit/>
            </a:bodyPr>
            <a:lstStyle/>
            <a:p>
              <a:r>
                <a:rPr lang="en-SG" sz="2800" b="1" dirty="0" smtClean="0">
                  <a:solidFill>
                    <a:schemeClr val="bg2"/>
                  </a:solidFill>
                </a:rPr>
                <a:t>New generation approach the Promised Land</a:t>
              </a:r>
              <a:endParaRPr lang="en-SG" sz="2800" b="1" dirty="0">
                <a:solidFill>
                  <a:schemeClr val="bg2"/>
                </a:solidFill>
              </a:endParaRPr>
            </a:p>
          </p:txBody>
        </p:sp>
      </p:grpSp>
      <p:sp>
        <p:nvSpPr>
          <p:cNvPr id="29" name="TextBox 28"/>
          <p:cNvSpPr txBox="1"/>
          <p:nvPr/>
        </p:nvSpPr>
        <p:spPr>
          <a:xfrm>
            <a:off x="2819400" y="116555"/>
            <a:ext cx="3880176" cy="830997"/>
          </a:xfrm>
          <a:prstGeom prst="rect">
            <a:avLst/>
          </a:prstGeom>
          <a:noFill/>
        </p:spPr>
        <p:txBody>
          <a:bodyPr wrap="square" rtlCol="0">
            <a:spAutoFit/>
          </a:bodyPr>
          <a:lstStyle/>
          <a:p>
            <a:pPr algn="ctr"/>
            <a:r>
              <a:rPr lang="en-SG" sz="4800" dirty="0" smtClean="0">
                <a:solidFill>
                  <a:schemeClr val="bg2"/>
                </a:solidFill>
              </a:rPr>
              <a:t>“NUMBERS”</a:t>
            </a:r>
            <a:endParaRPr lang="en-SG" sz="4800" dirty="0">
              <a:solidFill>
                <a:schemeClr val="bg2"/>
              </a:solidFill>
            </a:endParaRPr>
          </a:p>
        </p:txBody>
      </p:sp>
    </p:spTree>
    <p:extLst>
      <p:ext uri="{BB962C8B-B14F-4D97-AF65-F5344CB8AC3E}">
        <p14:creationId xmlns:p14="http://schemas.microsoft.com/office/powerpoint/2010/main" val="358342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SG" sz="6000" dirty="0" smtClean="0"/>
              <a:t>One of the saddest events in the old testament happened…</a:t>
            </a:r>
            <a:endParaRPr lang="en-SG" sz="6000"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3295081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5468436" cy="1492132"/>
          </a:xfrm>
        </p:spPr>
        <p:txBody>
          <a:bodyPr/>
          <a:lstStyle/>
          <a:p>
            <a:r>
              <a:rPr lang="en-SG" dirty="0" smtClean="0"/>
              <a:t>40 years AGO…</a:t>
            </a:r>
            <a:endParaRPr lang="en-SG" dirty="0"/>
          </a:p>
        </p:txBody>
      </p:sp>
      <p:sp>
        <p:nvSpPr>
          <p:cNvPr id="3" name="Content Placeholder 2"/>
          <p:cNvSpPr>
            <a:spLocks noGrp="1"/>
          </p:cNvSpPr>
          <p:nvPr>
            <p:ph idx="1"/>
          </p:nvPr>
        </p:nvSpPr>
        <p:spPr>
          <a:xfrm>
            <a:off x="1251678" y="1483748"/>
            <a:ext cx="5468436" cy="3593591"/>
          </a:xfrm>
        </p:spPr>
        <p:txBody>
          <a:bodyPr/>
          <a:lstStyle/>
          <a:p>
            <a:r>
              <a:rPr lang="en-SG" dirty="0" smtClean="0"/>
              <a:t>Where did Israel wait while they sent in the 12 spies?</a:t>
            </a:r>
          </a:p>
          <a:p>
            <a:r>
              <a:rPr lang="en-SG" dirty="0" smtClean="0"/>
              <a:t>Where did the people rebel against God that resulted in the 40 years exile in the desert?</a:t>
            </a:r>
          </a:p>
        </p:txBody>
      </p:sp>
      <p:grpSp>
        <p:nvGrpSpPr>
          <p:cNvPr id="7" name="Group 6"/>
          <p:cNvGrpSpPr/>
          <p:nvPr/>
        </p:nvGrpSpPr>
        <p:grpSpPr>
          <a:xfrm>
            <a:off x="7002642" y="232229"/>
            <a:ext cx="4602033" cy="6210616"/>
            <a:chOff x="7002642" y="232229"/>
            <a:chExt cx="4602033" cy="6210616"/>
          </a:xfrm>
        </p:grpSpPr>
        <p:pic>
          <p:nvPicPr>
            <p:cNvPr id="5" name="Picture 4"/>
            <p:cNvPicPr>
              <a:picLocks noChangeAspect="1"/>
            </p:cNvPicPr>
            <p:nvPr/>
          </p:nvPicPr>
          <p:blipFill>
            <a:blip r:embed="rId2"/>
            <a:stretch>
              <a:fillRect/>
            </a:stretch>
          </p:blipFill>
          <p:spPr>
            <a:xfrm>
              <a:off x="7002642" y="306802"/>
              <a:ext cx="4602033" cy="6136043"/>
            </a:xfrm>
            <a:prstGeom prst="rect">
              <a:avLst/>
            </a:prstGeom>
          </p:spPr>
        </p:pic>
        <p:sp>
          <p:nvSpPr>
            <p:cNvPr id="6" name="Freeform 5"/>
            <p:cNvSpPr/>
            <p:nvPr/>
          </p:nvSpPr>
          <p:spPr>
            <a:xfrm>
              <a:off x="8200571" y="232229"/>
              <a:ext cx="3396343" cy="3860800"/>
            </a:xfrm>
            <a:custGeom>
              <a:avLst/>
              <a:gdLst>
                <a:gd name="connsiteX0" fmla="*/ 1582058 w 3396343"/>
                <a:gd name="connsiteY0" fmla="*/ 362857 h 3860800"/>
                <a:gd name="connsiteX1" fmla="*/ 972458 w 3396343"/>
                <a:gd name="connsiteY1" fmla="*/ 1683657 h 3860800"/>
                <a:gd name="connsiteX2" fmla="*/ 0 w 3396343"/>
                <a:gd name="connsiteY2" fmla="*/ 2612571 h 3860800"/>
                <a:gd name="connsiteX3" fmla="*/ 1161143 w 3396343"/>
                <a:gd name="connsiteY3" fmla="*/ 3860800 h 3860800"/>
                <a:gd name="connsiteX4" fmla="*/ 2525486 w 3396343"/>
                <a:gd name="connsiteY4" fmla="*/ 3251200 h 3860800"/>
                <a:gd name="connsiteX5" fmla="*/ 2641600 w 3396343"/>
                <a:gd name="connsiteY5" fmla="*/ 2278742 h 3860800"/>
                <a:gd name="connsiteX6" fmla="*/ 2902858 w 3396343"/>
                <a:gd name="connsiteY6" fmla="*/ 2017485 h 3860800"/>
                <a:gd name="connsiteX7" fmla="*/ 3381829 w 3396343"/>
                <a:gd name="connsiteY7" fmla="*/ 2061028 h 3860800"/>
                <a:gd name="connsiteX8" fmla="*/ 3396343 w 3396343"/>
                <a:gd name="connsiteY8" fmla="*/ 0 h 3860800"/>
                <a:gd name="connsiteX9" fmla="*/ 1741715 w 3396343"/>
                <a:gd name="connsiteY9" fmla="*/ 87085 h 3860800"/>
                <a:gd name="connsiteX10" fmla="*/ 1393372 w 3396343"/>
                <a:gd name="connsiteY10" fmla="*/ 333828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6343" h="3860800">
                  <a:moveTo>
                    <a:pt x="1582058" y="362857"/>
                  </a:moveTo>
                  <a:lnTo>
                    <a:pt x="972458" y="1683657"/>
                  </a:lnTo>
                  <a:lnTo>
                    <a:pt x="0" y="2612571"/>
                  </a:lnTo>
                  <a:lnTo>
                    <a:pt x="1161143" y="3860800"/>
                  </a:lnTo>
                  <a:lnTo>
                    <a:pt x="2525486" y="3251200"/>
                  </a:lnTo>
                  <a:lnTo>
                    <a:pt x="2641600" y="2278742"/>
                  </a:lnTo>
                  <a:lnTo>
                    <a:pt x="2902858" y="2017485"/>
                  </a:lnTo>
                  <a:lnTo>
                    <a:pt x="3381829" y="2061028"/>
                  </a:lnTo>
                  <a:lnTo>
                    <a:pt x="3396343" y="0"/>
                  </a:lnTo>
                  <a:lnTo>
                    <a:pt x="1741715" y="87085"/>
                  </a:lnTo>
                  <a:lnTo>
                    <a:pt x="1393372" y="333828"/>
                  </a:lnTo>
                </a:path>
              </a:pathLst>
            </a:custGeom>
            <a:solidFill>
              <a:srgbClr val="FF0000">
                <a:alpha val="21000"/>
              </a:srgb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8" name="Picture 7"/>
          <p:cNvPicPr>
            <a:picLocks noChangeAspect="1"/>
          </p:cNvPicPr>
          <p:nvPr/>
        </p:nvPicPr>
        <p:blipFill>
          <a:blip r:embed="rId3"/>
          <a:stretch>
            <a:fillRect/>
          </a:stretch>
        </p:blipFill>
        <p:spPr>
          <a:xfrm>
            <a:off x="2365044" y="3707070"/>
            <a:ext cx="3241703" cy="2427473"/>
          </a:xfrm>
          <a:prstGeom prst="rect">
            <a:avLst/>
          </a:prstGeom>
        </p:spPr>
      </p:pic>
    </p:spTree>
    <p:extLst>
      <p:ext uri="{BB962C8B-B14F-4D97-AF65-F5344CB8AC3E}">
        <p14:creationId xmlns:p14="http://schemas.microsoft.com/office/powerpoint/2010/main" val="368770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990</TotalTime>
  <Words>733</Words>
  <Application>Microsoft Office PowerPoint</Application>
  <PresentationFormat>Widescreen</PresentationFormat>
  <Paragraphs>102</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Gill Sans MT</vt:lpstr>
      <vt:lpstr>Impact</vt:lpstr>
      <vt:lpstr>Oswald</vt:lpstr>
      <vt:lpstr>Playfair Display</vt:lpstr>
      <vt:lpstr>Badge</vt:lpstr>
      <vt:lpstr>Pop</vt:lpstr>
      <vt:lpstr>Moses messes up</vt:lpstr>
      <vt:lpstr>Worship</vt:lpstr>
      <vt:lpstr>To God be the glory (hymn)</vt:lpstr>
      <vt:lpstr>PowerPoint Presentation</vt:lpstr>
      <vt:lpstr>RECAP</vt:lpstr>
      <vt:lpstr>PowerPoint Presentation</vt:lpstr>
      <vt:lpstr>PowerPoint Presentation</vt:lpstr>
      <vt:lpstr>One of the saddest events in the old testament happened…</vt:lpstr>
      <vt:lpstr>40 years AGO…</vt:lpstr>
      <vt:lpstr>40 years later, the children have grown up…</vt:lpstr>
      <vt:lpstr>Israel rebels (again?!?!)</vt:lpstr>
      <vt:lpstr>How did god respond to Israel’s rebellion?</vt:lpstr>
      <vt:lpstr>Follow the steps GAME</vt:lpstr>
      <vt:lpstr>Round 1</vt:lpstr>
      <vt:lpstr>Round 2</vt:lpstr>
      <vt:lpstr>How did god respond to Israel’s rebellion?</vt:lpstr>
      <vt:lpstr>MOSES REBELS!?</vt:lpstr>
      <vt:lpstr>How did god deal with Moses’s rebellion?</vt:lpstr>
      <vt:lpstr>Israel’s human saviour fell short</vt:lpstr>
      <vt:lpstr>But Jesus is  the perfect saviour!</vt:lpstr>
      <vt:lpstr>Big IDEA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Aaron’s budding staff</dc:title>
  <dc:creator>Matthew</dc:creator>
  <cp:lastModifiedBy>Matthew</cp:lastModifiedBy>
  <cp:revision>28</cp:revision>
  <dcterms:created xsi:type="dcterms:W3CDTF">2020-11-07T10:18:39Z</dcterms:created>
  <dcterms:modified xsi:type="dcterms:W3CDTF">2020-11-14T14:30:40Z</dcterms:modified>
</cp:coreProperties>
</file>